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media/image23.jpg" ContentType="image/png"/>
  <Override PartName="/ppt/media/image24.jpg" ContentType="image/png"/>
  <Override PartName="/ppt/media/image31.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300" r:id="rId6"/>
    <p:sldId id="327" r:id="rId7"/>
    <p:sldId id="298" r:id="rId8"/>
    <p:sldId id="326" r:id="rId9"/>
    <p:sldId id="306" r:id="rId10"/>
    <p:sldId id="307" r:id="rId11"/>
    <p:sldId id="256" r:id="rId12"/>
    <p:sldId id="308" r:id="rId13"/>
    <p:sldId id="311" r:id="rId14"/>
    <p:sldId id="302" r:id="rId15"/>
    <p:sldId id="315" r:id="rId16"/>
    <p:sldId id="313" r:id="rId17"/>
    <p:sldId id="299" r:id="rId18"/>
    <p:sldId id="316" r:id="rId19"/>
    <p:sldId id="329" r:id="rId20"/>
    <p:sldId id="303" r:id="rId21"/>
    <p:sldId id="301" r:id="rId22"/>
    <p:sldId id="328" r:id="rId23"/>
    <p:sldId id="309" r:id="rId24"/>
    <p:sldId id="297" r:id="rId25"/>
    <p:sldId id="323" r:id="rId26"/>
    <p:sldId id="312" r:id="rId27"/>
    <p:sldId id="314" r:id="rId28"/>
    <p:sldId id="321" r:id="rId29"/>
    <p:sldId id="320" r:id="rId30"/>
    <p:sldId id="325" r:id="rId31"/>
    <p:sldId id="317" r:id="rId32"/>
    <p:sldId id="319"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19" autoAdjust="0"/>
  </p:normalViewPr>
  <p:slideViewPr>
    <p:cSldViewPr snapToGrid="0">
      <p:cViewPr varScale="1">
        <p:scale>
          <a:sx n="89" d="100"/>
          <a:sy n="89" d="100"/>
        </p:scale>
        <p:origin x="80"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10/8/2023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10/8/2023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10/8/2023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10/8/2023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10/8/2023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parishadmin@welcomestpat.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mailto:jankrumel@gmail.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br>
              <a:rPr lang="en-US" sz="2800" dirty="0">
                <a:solidFill>
                  <a:schemeClr val="tx1"/>
                </a:solidFill>
                <a:latin typeface="Arial Rounded MT Bold" panose="020F0704030504030204" pitchFamily="34" charset="0"/>
              </a:rPr>
            </a:br>
            <a:r>
              <a:rPr lang="en-US" sz="3600" dirty="0">
                <a:solidFill>
                  <a:schemeClr val="tx1"/>
                </a:solidFill>
                <a:latin typeface="Arial Rounded MT Bold" panose="020F0704030504030204" pitchFamily="34" charset="0"/>
              </a:rPr>
              <a:t>2023 </a:t>
            </a:r>
            <a:r>
              <a:rPr lang="en-US" sz="3600" dirty="0" err="1">
                <a:solidFill>
                  <a:schemeClr val="tx1"/>
                </a:solidFill>
                <a:latin typeface="Arial Rounded MT Bold" panose="020F0704030504030204" pitchFamily="34" charset="0"/>
              </a:rPr>
              <a:t>st.</a:t>
            </a:r>
            <a:r>
              <a:rPr lang="en-US" sz="3600" dirty="0">
                <a:solidFill>
                  <a:schemeClr val="tx1"/>
                </a:solidFill>
                <a:latin typeface="Arial Rounded MT Bold" panose="020F0704030504030204" pitchFamily="34" charset="0"/>
              </a:rPr>
              <a:t> Patrick’s Ministry Fair</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endParaRPr lang="en-US" dirty="0">
              <a:solidFill>
                <a:schemeClr val="tx1"/>
              </a:solidFill>
              <a:latin typeface="Bahnschrift Light" panose="020B0502040204020203" pitchFamily="34" charset="0"/>
            </a:endParaRP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F7BF-588A-AAC4-9377-33353B56FDC0}"/>
              </a:ext>
            </a:extLst>
          </p:cNvPr>
          <p:cNvSpPr>
            <a:spLocks noGrp="1"/>
          </p:cNvSpPr>
          <p:nvPr>
            <p:ph type="title"/>
          </p:nvPr>
        </p:nvSpPr>
        <p:spPr>
          <a:xfrm>
            <a:off x="1066800" y="540327"/>
            <a:ext cx="10058400" cy="850323"/>
          </a:xfrm>
        </p:spPr>
        <p:txBody>
          <a:bodyPr/>
          <a:lstStyle/>
          <a:p>
            <a:pPr algn="ctr"/>
            <a:r>
              <a:rPr lang="en-US" sz="4400" b="1" dirty="0">
                <a:solidFill>
                  <a:prstClr val="black">
                    <a:lumMod val="85000"/>
                    <a:lumOff val="15000"/>
                  </a:prstClr>
                </a:solidFill>
                <a:latin typeface="Avenir Next LT Pro Light" panose="02020404030301010803"/>
              </a:rPr>
              <a:t>ECW</a:t>
            </a:r>
            <a:endParaRPr lang="en-US" dirty="0"/>
          </a:p>
        </p:txBody>
      </p:sp>
      <p:sp>
        <p:nvSpPr>
          <p:cNvPr id="3" name="Content Placeholder 2">
            <a:extLst>
              <a:ext uri="{FF2B5EF4-FFF2-40B4-BE49-F238E27FC236}">
                <a16:creationId xmlns:a16="http://schemas.microsoft.com/office/drawing/2014/main" id="{89D491DF-1172-5EB9-D3A6-0F97F1625A8E}"/>
              </a:ext>
            </a:extLst>
          </p:cNvPr>
          <p:cNvSpPr>
            <a:spLocks noGrp="1"/>
          </p:cNvSpPr>
          <p:nvPr>
            <p:ph idx="1"/>
          </p:nvPr>
        </p:nvSpPr>
        <p:spPr>
          <a:xfrm>
            <a:off x="1066800" y="1205345"/>
            <a:ext cx="10058400" cy="5227652"/>
          </a:xfrm>
        </p:spPr>
        <p:txBody>
          <a:bodyPr>
            <a:normAutofit lnSpcReduction="10000"/>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17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1700" i="0" u="none" strike="noStrike" kern="1200" cap="none" spc="0" normalizeH="0" baseline="0" noProof="0" dirty="0">
                <a:ln>
                  <a:noFill/>
                </a:ln>
                <a:solidFill>
                  <a:prstClr val="black"/>
                </a:solidFill>
                <a:effectLst/>
                <a:uLnTx/>
                <a:uFillTx/>
                <a:latin typeface="Avenir Next LT Pro" panose="02020404030301010803"/>
                <a:ea typeface="+mn-ea"/>
                <a:cs typeface="+mn-cs"/>
              </a:rPr>
              <a:t>Dori King</a:t>
            </a:r>
            <a:r>
              <a:rPr kumimoji="0" lang="en-US" sz="1700" b="0" i="0" u="none" strike="noStrike" kern="1200" cap="none" spc="0" normalizeH="0" baseline="0" noProof="0" dirty="0">
                <a:ln>
                  <a:noFill/>
                </a:ln>
                <a:solidFill>
                  <a:prstClr val="black"/>
                </a:solidFill>
                <a:effectLst/>
                <a:uLnTx/>
                <a:uFillTx/>
                <a:latin typeface="Avenir Next LT Pro" panose="02020404030301010803"/>
                <a:ea typeface="+mn-ea"/>
                <a:cs typeface="+mn-cs"/>
              </a:rPr>
              <a:t>, dorijanking@gmail.com,  704-533-3039</a:t>
            </a:r>
          </a:p>
          <a:p>
            <a:pPr marL="0" indent="0" algn="ctr">
              <a:buNone/>
            </a:pPr>
            <a:endParaRPr lang="en-US" sz="2000" dirty="0">
              <a:solidFill>
                <a:srgbClr val="222222"/>
              </a:solidFill>
              <a:latin typeface="Calibri" panose="020F0502020204030204" pitchFamily="34" charset="0"/>
              <a:cs typeface="Calibri" panose="020F0502020204030204" pitchFamily="34" charset="0"/>
            </a:endParaRPr>
          </a:p>
          <a:p>
            <a:pPr marL="0" indent="0" algn="ctr">
              <a:buNone/>
            </a:pPr>
            <a:endParaRPr lang="en-US" sz="2000" dirty="0">
              <a:solidFill>
                <a:srgbClr val="222222"/>
              </a:solidFill>
              <a:latin typeface="Calibri" panose="020F0502020204030204" pitchFamily="34" charset="0"/>
              <a:cs typeface="Calibri" panose="020F0502020204030204" pitchFamily="34" charset="0"/>
            </a:endParaRPr>
          </a:p>
          <a:p>
            <a:pPr marL="0" indent="0" algn="ctr">
              <a:buNone/>
            </a:pPr>
            <a:endParaRPr lang="en-US" sz="2000" dirty="0">
              <a:solidFill>
                <a:srgbClr val="222222"/>
              </a:solidFill>
              <a:latin typeface="Calibri" panose="020F0502020204030204" pitchFamily="34" charset="0"/>
              <a:cs typeface="Calibri" panose="020F0502020204030204" pitchFamily="34" charset="0"/>
            </a:endParaRPr>
          </a:p>
          <a:p>
            <a:pPr marL="0" indent="0" algn="ctr">
              <a:buNone/>
            </a:pPr>
            <a:endParaRPr lang="en-US" sz="2000" dirty="0">
              <a:solidFill>
                <a:srgbClr val="222222"/>
              </a:solidFill>
              <a:latin typeface="Calibri" panose="020F0502020204030204" pitchFamily="34" charset="0"/>
              <a:cs typeface="Calibri" panose="020F0502020204030204" pitchFamily="34" charset="0"/>
            </a:endParaRPr>
          </a:p>
          <a:p>
            <a:pPr marL="0" indent="0" algn="ctr">
              <a:buNone/>
            </a:pPr>
            <a:endParaRPr lang="en-US" sz="2000" b="0" i="0" dirty="0">
              <a:solidFill>
                <a:srgbClr val="222222"/>
              </a:solidFill>
              <a:effectLst/>
              <a:latin typeface="Calibri" panose="020F0502020204030204" pitchFamily="34" charset="0"/>
              <a:cs typeface="Calibri" panose="020F0502020204030204" pitchFamily="34" charset="0"/>
            </a:endParaRPr>
          </a:p>
          <a:p>
            <a:pPr marL="0" indent="0" algn="ctr">
              <a:buNone/>
            </a:pPr>
            <a:endParaRPr lang="en-US" sz="1200" b="0" i="0" dirty="0">
              <a:solidFill>
                <a:srgbClr val="222222"/>
              </a:solidFill>
              <a:effectLst/>
              <a:latin typeface="Calibri" panose="020F0502020204030204" pitchFamily="34" charset="0"/>
              <a:cs typeface="Calibri" panose="020F0502020204030204" pitchFamily="34" charset="0"/>
            </a:endParaRPr>
          </a:p>
          <a:p>
            <a:pPr marL="0" indent="0" algn="ctr">
              <a:buNone/>
            </a:pPr>
            <a:endParaRPr lang="en-US" sz="1200" dirty="0">
              <a:solidFill>
                <a:srgbClr val="222222"/>
              </a:solidFill>
              <a:latin typeface="Calibri" panose="020F0502020204030204" pitchFamily="34" charset="0"/>
              <a:cs typeface="Calibri" panose="020F0502020204030204" pitchFamily="34" charset="0"/>
            </a:endParaRPr>
          </a:p>
          <a:p>
            <a:pPr marL="0" indent="0" algn="ctr">
              <a:buNone/>
            </a:pPr>
            <a:endParaRPr lang="en-US" sz="1200" b="0" i="0" dirty="0">
              <a:solidFill>
                <a:srgbClr val="222222"/>
              </a:solidFill>
              <a:effectLst/>
              <a:latin typeface="Calibri" panose="020F0502020204030204" pitchFamily="34" charset="0"/>
              <a:cs typeface="Calibri" panose="020F0502020204030204" pitchFamily="34" charset="0"/>
            </a:endParaRPr>
          </a:p>
          <a:p>
            <a:pPr marL="0" indent="0" algn="ctr">
              <a:buNone/>
            </a:pPr>
            <a:endParaRPr lang="en-US" sz="1200" b="0" i="0" dirty="0">
              <a:solidFill>
                <a:srgbClr val="222222"/>
              </a:solidFill>
              <a:effectLst/>
              <a:latin typeface="Calibri" panose="020F0502020204030204" pitchFamily="34" charset="0"/>
              <a:cs typeface="Calibri" panose="020F0502020204030204" pitchFamily="34" charset="0"/>
            </a:endParaRPr>
          </a:p>
          <a:p>
            <a:pPr marL="0" indent="0" algn="ctr">
              <a:buNone/>
            </a:pPr>
            <a:endParaRPr lang="en-US" sz="1200" b="0" i="0" dirty="0">
              <a:solidFill>
                <a:srgbClr val="222222"/>
              </a:solidFill>
              <a:effectLst/>
              <a:latin typeface="Calibri" panose="020F0502020204030204" pitchFamily="34" charset="0"/>
              <a:cs typeface="Calibri" panose="020F0502020204030204" pitchFamily="34" charset="0"/>
            </a:endParaRPr>
          </a:p>
          <a:p>
            <a:pPr marL="0" indent="0" algn="ctr">
              <a:buNone/>
            </a:pPr>
            <a:endParaRPr lang="en-US" sz="1400" b="1" i="0" dirty="0">
              <a:solidFill>
                <a:srgbClr val="222222"/>
              </a:solidFill>
              <a:effectLst/>
              <a:latin typeface="Calibri" panose="020F0502020204030204" pitchFamily="34" charset="0"/>
              <a:cs typeface="Calibri" panose="020F0502020204030204" pitchFamily="34" charset="0"/>
            </a:endParaRPr>
          </a:p>
          <a:p>
            <a:pPr marL="0" indent="0" algn="ctr">
              <a:buNone/>
            </a:pPr>
            <a:r>
              <a:rPr lang="en-US" sz="1400" b="1" i="0" dirty="0">
                <a:solidFill>
                  <a:srgbClr val="222222"/>
                </a:solidFill>
                <a:effectLst/>
                <a:latin typeface="Calibri" panose="020F0502020204030204" pitchFamily="34" charset="0"/>
                <a:cs typeface="Calibri" panose="020F0502020204030204" pitchFamily="34" charset="0"/>
              </a:rPr>
              <a:t>All women of Saint Patrick’s are invited to join Episcopal Church Women. Our members are of all ages, ethnic origins, and socioeconomic backgrounds, sharing a variety of points of view. However, our common denominator is a love of God and the wish to do His work. Centered in congregations, we empower women to do Christ’s ministry in the world. We meet on the first Monday of every month at 10:30 a.m.</a:t>
            </a:r>
            <a:endParaRPr lang="en-US" sz="1400" b="1" dirty="0">
              <a:latin typeface="Calibri" panose="020F0502020204030204" pitchFamily="34" charset="0"/>
              <a:cs typeface="Calibri" panose="020F0502020204030204" pitchFamily="34" charset="0"/>
            </a:endParaRPr>
          </a:p>
        </p:txBody>
      </p:sp>
      <p:pic>
        <p:nvPicPr>
          <p:cNvPr id="6" name="Picture 5" descr="A poster with text and images&#10;&#10;Description automatically generated">
            <a:extLst>
              <a:ext uri="{FF2B5EF4-FFF2-40B4-BE49-F238E27FC236}">
                <a16:creationId xmlns:a16="http://schemas.microsoft.com/office/drawing/2014/main" id="{7FB0E623-F7EA-4B57-99E0-483FFC4FF649}"/>
              </a:ext>
            </a:extLst>
          </p:cNvPr>
          <p:cNvPicPr>
            <a:picLocks noChangeAspect="1"/>
          </p:cNvPicPr>
          <p:nvPr/>
        </p:nvPicPr>
        <p:blipFill>
          <a:blip r:embed="rId2"/>
          <a:stretch>
            <a:fillRect/>
          </a:stretch>
        </p:blipFill>
        <p:spPr>
          <a:xfrm>
            <a:off x="4010890" y="1572491"/>
            <a:ext cx="4329547" cy="3844636"/>
          </a:xfrm>
          <a:prstGeom prst="rect">
            <a:avLst/>
          </a:prstGeom>
        </p:spPr>
      </p:pic>
    </p:spTree>
    <p:extLst>
      <p:ext uri="{BB962C8B-B14F-4D97-AF65-F5344CB8AC3E}">
        <p14:creationId xmlns:p14="http://schemas.microsoft.com/office/powerpoint/2010/main" val="425687125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CAA15-50DD-EC9C-D5E7-D24C89B591E4}"/>
              </a:ext>
            </a:extLst>
          </p:cNvPr>
          <p:cNvSpPr>
            <a:spLocks noGrp="1"/>
          </p:cNvSpPr>
          <p:nvPr>
            <p:ph type="title"/>
          </p:nvPr>
        </p:nvSpPr>
        <p:spPr>
          <a:xfrm>
            <a:off x="1066800" y="410317"/>
            <a:ext cx="10058400" cy="791109"/>
          </a:xfrm>
        </p:spPr>
        <p:txBody>
          <a:bodyPr/>
          <a:lstStyle/>
          <a:p>
            <a:pPr algn="ctr"/>
            <a:r>
              <a:rPr lang="en-US" sz="4400" b="1" dirty="0">
                <a:solidFill>
                  <a:prstClr val="black">
                    <a:lumMod val="85000"/>
                    <a:lumOff val="15000"/>
                  </a:prstClr>
                </a:solidFill>
                <a:latin typeface="Avenir Next LT Pro Light" panose="02020404030301010803"/>
              </a:rPr>
              <a:t>Education for Ministry (EFM)</a:t>
            </a:r>
            <a:endParaRPr lang="en-US" dirty="0"/>
          </a:p>
        </p:txBody>
      </p:sp>
      <p:sp>
        <p:nvSpPr>
          <p:cNvPr id="3" name="Content Placeholder 2">
            <a:extLst>
              <a:ext uri="{FF2B5EF4-FFF2-40B4-BE49-F238E27FC236}">
                <a16:creationId xmlns:a16="http://schemas.microsoft.com/office/drawing/2014/main" id="{2E460D39-C7D1-15B2-CD51-D6652A5541FF}"/>
              </a:ext>
            </a:extLst>
          </p:cNvPr>
          <p:cNvSpPr>
            <a:spLocks noGrp="1"/>
          </p:cNvSpPr>
          <p:nvPr>
            <p:ph idx="1"/>
          </p:nvPr>
        </p:nvSpPr>
        <p:spPr>
          <a:xfrm>
            <a:off x="1066800" y="1028700"/>
            <a:ext cx="10058400" cy="4627874"/>
          </a:xfrm>
        </p:spPr>
        <p:txBody>
          <a:bodyPr>
            <a:normAutofit/>
          </a:bodyPr>
          <a:lstStyle/>
          <a:p>
            <a:pPr marL="0" marR="0" lvl="0" indent="0" algn="ctr" defTabSz="914400" rtl="0" eaLnBrk="1" fontAlgn="auto" latinLnBrk="0" hangingPunct="1">
              <a:lnSpc>
                <a:spcPct val="110000"/>
              </a:lnSpc>
              <a:spcBef>
                <a:spcPts val="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Contacts: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Kat Sykes, katsgratitude@gmail.com</a:t>
            </a: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                               Mark Fowler, markfowler1952@gmail.com </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a:t>
            </a: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dirty="0"/>
          </a:p>
        </p:txBody>
      </p:sp>
      <p:sp>
        <p:nvSpPr>
          <p:cNvPr id="4" name="TextBox 3">
            <a:extLst>
              <a:ext uri="{FF2B5EF4-FFF2-40B4-BE49-F238E27FC236}">
                <a16:creationId xmlns:a16="http://schemas.microsoft.com/office/drawing/2014/main" id="{DD85E711-6DBB-3BD7-0186-732AFCA8212A}"/>
              </a:ext>
            </a:extLst>
          </p:cNvPr>
          <p:cNvSpPr txBox="1"/>
          <p:nvPr/>
        </p:nvSpPr>
        <p:spPr>
          <a:xfrm flipH="1">
            <a:off x="504825" y="1934109"/>
            <a:ext cx="5953125" cy="4037324"/>
          </a:xfrm>
          <a:prstGeom prst="rect">
            <a:avLst/>
          </a:prstGeom>
          <a:noFill/>
        </p:spPr>
        <p:txBody>
          <a:bodyPr wrap="square" rtlCol="0">
            <a:spAutoFit/>
          </a:bodyPr>
          <a:lstStyle/>
          <a:p>
            <a:pPr marL="0" marR="0" lvl="0" indent="0"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EFM groups form a bond over 36 weeks of learning per year aided by a Mentor and possibly a Co-Mentor. While it takes four years to complete the program they do not have to be concurrent. </a:t>
            </a:r>
            <a:r>
              <a:rPr lang="en-US" sz="1800" dirty="0">
                <a:latin typeface="Calibri" panose="020F0502020204030204" pitchFamily="34" charset="0"/>
                <a:ea typeface="Times New Roman" panose="02020603050405020304" pitchFamily="18" charset="0"/>
                <a:cs typeface="Times New Roman" panose="02020603050405020304" pitchFamily="18" charset="0"/>
              </a:rPr>
              <a:t>Y</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ear one is focused on studying the Old Testament by reading Scripture and scholastic books on the Scriptures. Year two focuses on New Testament, year three on the history of Christianity and year four on reading theological books. Theological Reflections form an integral part of each year and are lively discussions reflecting on readings, current events, Christian Tradition, personal experience and belief. All are designed to help you see and live your faith with a new understanding and depth. New classes begin each year in September and meet through May.</a:t>
            </a:r>
            <a:endParaRPr kumimoji="0" lang="en-US" sz="18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p:txBody>
      </p:sp>
      <p:pic>
        <p:nvPicPr>
          <p:cNvPr id="6" name="Picture 5">
            <a:extLst>
              <a:ext uri="{FF2B5EF4-FFF2-40B4-BE49-F238E27FC236}">
                <a16:creationId xmlns:a16="http://schemas.microsoft.com/office/drawing/2014/main" id="{8BC37D0C-B345-91DD-4188-15882DEF80C1}"/>
              </a:ext>
            </a:extLst>
          </p:cNvPr>
          <p:cNvPicPr>
            <a:picLocks noChangeAspect="1"/>
          </p:cNvPicPr>
          <p:nvPr/>
        </p:nvPicPr>
        <p:blipFill>
          <a:blip r:embed="rId2"/>
          <a:stretch>
            <a:fillRect/>
          </a:stretch>
        </p:blipFill>
        <p:spPr>
          <a:xfrm>
            <a:off x="6457950" y="1992743"/>
            <a:ext cx="5295900" cy="4282214"/>
          </a:xfrm>
          <a:prstGeom prst="rect">
            <a:avLst/>
          </a:prstGeom>
        </p:spPr>
      </p:pic>
    </p:spTree>
    <p:extLst>
      <p:ext uri="{BB962C8B-B14F-4D97-AF65-F5344CB8AC3E}">
        <p14:creationId xmlns:p14="http://schemas.microsoft.com/office/powerpoint/2010/main" val="40393932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56ED-CCFA-A57E-7659-EC19735D4C5C}"/>
              </a:ext>
            </a:extLst>
          </p:cNvPr>
          <p:cNvSpPr>
            <a:spLocks noGrp="1"/>
          </p:cNvSpPr>
          <p:nvPr>
            <p:ph type="title"/>
          </p:nvPr>
        </p:nvSpPr>
        <p:spPr>
          <a:xfrm>
            <a:off x="1066800" y="642594"/>
            <a:ext cx="10058400" cy="757581"/>
          </a:xfrm>
        </p:spPr>
        <p:txBody>
          <a:bodyPr/>
          <a:lstStyle/>
          <a:p>
            <a:pPr algn="ctr"/>
            <a:r>
              <a:rPr lang="en-US" sz="4400" b="1" dirty="0">
                <a:solidFill>
                  <a:prstClr val="black">
                    <a:lumMod val="85000"/>
                    <a:lumOff val="15000"/>
                  </a:prstClr>
                </a:solidFill>
                <a:latin typeface="Avenir Next LT Pro Light" panose="02020404030301010803"/>
              </a:rPr>
              <a:t>Feed NC</a:t>
            </a:r>
            <a:endParaRPr lang="en-US" dirty="0"/>
          </a:p>
        </p:txBody>
      </p:sp>
      <p:sp>
        <p:nvSpPr>
          <p:cNvPr id="3" name="Content Placeholder 2">
            <a:extLst>
              <a:ext uri="{FF2B5EF4-FFF2-40B4-BE49-F238E27FC236}">
                <a16:creationId xmlns:a16="http://schemas.microsoft.com/office/drawing/2014/main" id="{D1DAD7CC-EDCF-E994-D708-07E35BD0AA1F}"/>
              </a:ext>
            </a:extLst>
          </p:cNvPr>
          <p:cNvSpPr>
            <a:spLocks noGrp="1"/>
          </p:cNvSpPr>
          <p:nvPr>
            <p:ph idx="1"/>
          </p:nvPr>
        </p:nvSpPr>
        <p:spPr>
          <a:xfrm>
            <a:off x="1066800" y="1304925"/>
            <a:ext cx="10058400" cy="464781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St. Patrick’s 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Charlotte Lafon, char71mu@yahoo.com</a:t>
            </a: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lang="en-US" sz="2000" b="1" dirty="0">
                <a:solidFill>
                  <a:prstClr val="black"/>
                </a:solidFill>
                <a:latin typeface="Avenir Next LT Pro" panose="02020404030301010803"/>
              </a:rPr>
              <a:t>Feed NC Volunteer Contact:</a:t>
            </a:r>
            <a:r>
              <a:rPr lang="en-US" sz="2000" dirty="0">
                <a:solidFill>
                  <a:prstClr val="black"/>
                </a:solidFill>
                <a:latin typeface="Avenir Next LT Pro" panose="02020404030301010803"/>
              </a:rPr>
              <a:t>  Paul </a:t>
            </a:r>
            <a:r>
              <a:rPr lang="en-US" sz="2000" dirty="0" err="1">
                <a:solidFill>
                  <a:prstClr val="black"/>
                </a:solidFill>
                <a:latin typeface="Avenir Next LT Pro" panose="02020404030301010803"/>
              </a:rPr>
              <a:t>Mihelich</a:t>
            </a:r>
            <a:r>
              <a:rPr lang="en-US" sz="2000" dirty="0">
                <a:solidFill>
                  <a:prstClr val="black"/>
                </a:solidFill>
                <a:latin typeface="Avenir Next LT Pro" panose="02020404030301010803"/>
              </a:rPr>
              <a:t>, pmihelich@feednc.org</a:t>
            </a:r>
            <a:endParaRPr lang="en-US" dirty="0"/>
          </a:p>
        </p:txBody>
      </p:sp>
      <p:pic>
        <p:nvPicPr>
          <p:cNvPr id="5" name="Picture 4">
            <a:extLst>
              <a:ext uri="{FF2B5EF4-FFF2-40B4-BE49-F238E27FC236}">
                <a16:creationId xmlns:a16="http://schemas.microsoft.com/office/drawing/2014/main" id="{A20F61DE-96F5-C1CA-3268-50859C2289DD}"/>
              </a:ext>
            </a:extLst>
          </p:cNvPr>
          <p:cNvPicPr>
            <a:picLocks noChangeAspect="1"/>
          </p:cNvPicPr>
          <p:nvPr/>
        </p:nvPicPr>
        <p:blipFill>
          <a:blip r:embed="rId2"/>
          <a:stretch>
            <a:fillRect/>
          </a:stretch>
        </p:blipFill>
        <p:spPr>
          <a:xfrm>
            <a:off x="998204" y="2705100"/>
            <a:ext cx="4507246" cy="2647950"/>
          </a:xfrm>
          <a:prstGeom prst="rect">
            <a:avLst/>
          </a:prstGeom>
        </p:spPr>
      </p:pic>
      <p:sp>
        <p:nvSpPr>
          <p:cNvPr id="6" name="TextBox 5">
            <a:extLst>
              <a:ext uri="{FF2B5EF4-FFF2-40B4-BE49-F238E27FC236}">
                <a16:creationId xmlns:a16="http://schemas.microsoft.com/office/drawing/2014/main" id="{4988E06B-FC45-8FA5-C467-583CEEF3A493}"/>
              </a:ext>
            </a:extLst>
          </p:cNvPr>
          <p:cNvSpPr txBox="1"/>
          <p:nvPr/>
        </p:nvSpPr>
        <p:spPr>
          <a:xfrm>
            <a:off x="6553200" y="2705100"/>
            <a:ext cx="4429125" cy="347787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Feed NC is an external organization based in Mooresville, NC that is supported by St. Patrick’s.  Feed NC provides food stability to local communities through a variety of services.  </a:t>
            </a:r>
            <a:r>
              <a:rPr lang="en-US" sz="2000" i="0" dirty="0">
                <a:effectLst/>
                <a:latin typeface="Calibri" panose="020F0502020204030204" pitchFamily="34" charset="0"/>
                <a:cs typeface="Calibri" panose="020F0502020204030204" pitchFamily="34" charset="0"/>
              </a:rPr>
              <a:t>From their Culinary Program to Grassroots Grocery and everything in between, </a:t>
            </a:r>
            <a:r>
              <a:rPr lang="en-US" sz="2000" dirty="0">
                <a:latin typeface="Calibri" panose="020F0502020204030204" pitchFamily="34" charset="0"/>
                <a:cs typeface="Calibri" panose="020F0502020204030204" pitchFamily="34" charset="0"/>
              </a:rPr>
              <a:t>their </a:t>
            </a:r>
            <a:r>
              <a:rPr lang="en-US" sz="2000" i="0" dirty="0">
                <a:effectLst/>
                <a:latin typeface="Calibri" panose="020F0502020204030204" pitchFamily="34" charset="0"/>
                <a:cs typeface="Calibri" panose="020F0502020204030204" pitchFamily="34" charset="0"/>
              </a:rPr>
              <a:t>programs aim to help those in need find access to healthy food, education, and connections.</a:t>
            </a: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34598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53D2-6016-5916-2FAE-B9B529A32708}"/>
              </a:ext>
            </a:extLst>
          </p:cNvPr>
          <p:cNvSpPr>
            <a:spLocks noGrp="1"/>
          </p:cNvSpPr>
          <p:nvPr>
            <p:ph type="title"/>
          </p:nvPr>
        </p:nvSpPr>
        <p:spPr>
          <a:xfrm>
            <a:off x="1066800" y="523876"/>
            <a:ext cx="10058400" cy="762000"/>
          </a:xfrm>
        </p:spPr>
        <p:txBody>
          <a:bodyPr/>
          <a:lstStyle/>
          <a:p>
            <a:pPr algn="ctr"/>
            <a:r>
              <a:rPr lang="en-US" sz="4400" b="1" dirty="0">
                <a:solidFill>
                  <a:prstClr val="black">
                    <a:lumMod val="85000"/>
                    <a:lumOff val="15000"/>
                  </a:prstClr>
                </a:solidFill>
                <a:latin typeface="Avenir Next LT Pro Light" panose="02020404030301010803"/>
              </a:rPr>
              <a:t>Geezers</a:t>
            </a:r>
            <a:endParaRPr lang="en-US" dirty="0"/>
          </a:p>
        </p:txBody>
      </p:sp>
      <p:sp>
        <p:nvSpPr>
          <p:cNvPr id="3" name="Content Placeholder 2">
            <a:extLst>
              <a:ext uri="{FF2B5EF4-FFF2-40B4-BE49-F238E27FC236}">
                <a16:creationId xmlns:a16="http://schemas.microsoft.com/office/drawing/2014/main" id="{6CE9D899-613D-8B8C-8BBA-039D83B50ABE}"/>
              </a:ext>
            </a:extLst>
          </p:cNvPr>
          <p:cNvSpPr>
            <a:spLocks noGrp="1"/>
          </p:cNvSpPr>
          <p:nvPr>
            <p:ph idx="1"/>
          </p:nvPr>
        </p:nvSpPr>
        <p:spPr>
          <a:xfrm>
            <a:off x="1066800" y="1181100"/>
            <a:ext cx="10058400" cy="4771644"/>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Ted Kratt</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tkratt1@gmail.com</a:t>
            </a:r>
          </a:p>
          <a:p>
            <a:pPr algn="ctr"/>
            <a:endParaRPr lang="en-US" dirty="0"/>
          </a:p>
        </p:txBody>
      </p:sp>
      <p:sp>
        <p:nvSpPr>
          <p:cNvPr id="4" name="TextBox 3">
            <a:extLst>
              <a:ext uri="{FF2B5EF4-FFF2-40B4-BE49-F238E27FC236}">
                <a16:creationId xmlns:a16="http://schemas.microsoft.com/office/drawing/2014/main" id="{86F621A1-0A82-4D51-16E0-ED559EE9D664}"/>
              </a:ext>
            </a:extLst>
          </p:cNvPr>
          <p:cNvSpPr txBox="1"/>
          <p:nvPr/>
        </p:nvSpPr>
        <p:spPr>
          <a:xfrm>
            <a:off x="5638800" y="297180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46FCB280-D0A5-D6B5-E259-0BA25B753BBD}"/>
              </a:ext>
            </a:extLst>
          </p:cNvPr>
          <p:cNvSpPr txBox="1"/>
          <p:nvPr/>
        </p:nvSpPr>
        <p:spPr>
          <a:xfrm>
            <a:off x="6095999" y="1847851"/>
            <a:ext cx="5343525" cy="4093428"/>
          </a:xfrm>
          <a:prstGeom prst="rect">
            <a:avLst/>
          </a:prstGeom>
          <a:noFill/>
        </p:spPr>
        <p:txBody>
          <a:bodyPr wrap="square" rtlCol="0">
            <a:spAutoFit/>
          </a:bodyPr>
          <a:lstStyle/>
          <a:p>
            <a:pPr algn="ctr"/>
            <a:r>
              <a:rPr lang="en-US" sz="2000" b="0" i="0" dirty="0">
                <a:solidFill>
                  <a:srgbClr val="222222"/>
                </a:solidFill>
                <a:effectLst/>
                <a:latin typeface="Calibri" panose="020F0502020204030204" pitchFamily="34" charset="0"/>
                <a:cs typeface="Calibri" panose="020F0502020204030204" pitchFamily="34" charset="0"/>
              </a:rPr>
              <a:t>These weekly breakfasts came out of a recognition that retired men who have identified themselves through their work in life and have been used to dealing with people regularly tend to find themselves out of sorts when they retire, having difficulty with self-identity and a need for greater socialization. This group started when three or four met for breakfast one Friday morning. They liked it so much that they decided to meet regularly and invite other retired men from the Lake Norman community to join. Meetings are every Friday at 8:00 a.m. to visit and spin yarns.</a:t>
            </a:r>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09BEA56-0DA9-8DF8-8F95-C19D86639D7F}"/>
              </a:ext>
            </a:extLst>
          </p:cNvPr>
          <p:cNvPicPr>
            <a:picLocks noChangeAspect="1"/>
          </p:cNvPicPr>
          <p:nvPr/>
        </p:nvPicPr>
        <p:blipFill>
          <a:blip r:embed="rId2"/>
          <a:stretch>
            <a:fillRect/>
          </a:stretch>
        </p:blipFill>
        <p:spPr>
          <a:xfrm>
            <a:off x="752477" y="1943100"/>
            <a:ext cx="5238748" cy="3733800"/>
          </a:xfrm>
          <a:prstGeom prst="rect">
            <a:avLst/>
          </a:prstGeom>
        </p:spPr>
      </p:pic>
    </p:spTree>
    <p:extLst>
      <p:ext uri="{BB962C8B-B14F-4D97-AF65-F5344CB8AC3E}">
        <p14:creationId xmlns:p14="http://schemas.microsoft.com/office/powerpoint/2010/main" val="6501893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A549-E373-15AF-0167-8A6767B2C99F}"/>
              </a:ext>
            </a:extLst>
          </p:cNvPr>
          <p:cNvSpPr>
            <a:spLocks noGrp="1"/>
          </p:cNvSpPr>
          <p:nvPr>
            <p:ph type="title"/>
          </p:nvPr>
        </p:nvSpPr>
        <p:spPr>
          <a:xfrm>
            <a:off x="1066800" y="642594"/>
            <a:ext cx="10058400" cy="1062381"/>
          </a:xfrm>
        </p:spPr>
        <p:txBody>
          <a:bodyPr>
            <a:normAutofit/>
          </a:bodyPr>
          <a:lstStyle/>
          <a:p>
            <a:pPr algn="ctr"/>
            <a:r>
              <a:rPr lang="en-US" sz="4400" b="1" dirty="0"/>
              <a:t>Give Hope Global</a:t>
            </a:r>
          </a:p>
        </p:txBody>
      </p:sp>
      <p:sp>
        <p:nvSpPr>
          <p:cNvPr id="3" name="Content Placeholder 2">
            <a:extLst>
              <a:ext uri="{FF2B5EF4-FFF2-40B4-BE49-F238E27FC236}">
                <a16:creationId xmlns:a16="http://schemas.microsoft.com/office/drawing/2014/main" id="{FC402F21-D85E-72D3-D18E-F11E1E7111AB}"/>
              </a:ext>
            </a:extLst>
          </p:cNvPr>
          <p:cNvSpPr>
            <a:spLocks noGrp="1"/>
          </p:cNvSpPr>
          <p:nvPr>
            <p:ph idx="1"/>
          </p:nvPr>
        </p:nvSpPr>
        <p:spPr>
          <a:xfrm>
            <a:off x="1066800" y="1704975"/>
            <a:ext cx="10058400" cy="4619625"/>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Rick Bashaw, rdbashaw@roadrunner.com</a:t>
            </a: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r">
              <a:buNone/>
            </a:pPr>
            <a:endParaRPr lang="en-US" sz="2000" dirty="0">
              <a:latin typeface="Calibri" panose="020F0502020204030204" pitchFamily="34" charset="0"/>
              <a:cs typeface="Calibri" panose="020F0502020204030204" pitchFamily="34" charset="0"/>
            </a:endParaRPr>
          </a:p>
          <a:p>
            <a:pPr marL="0" indent="0" algn="ctr">
              <a:buNone/>
            </a:pPr>
            <a:endParaRPr lang="en-US" dirty="0"/>
          </a:p>
        </p:txBody>
      </p:sp>
      <p:sp>
        <p:nvSpPr>
          <p:cNvPr id="4" name="TextBox 3">
            <a:extLst>
              <a:ext uri="{FF2B5EF4-FFF2-40B4-BE49-F238E27FC236}">
                <a16:creationId xmlns:a16="http://schemas.microsoft.com/office/drawing/2014/main" id="{D67A3BAC-F181-42E8-22CA-E75C57D254D5}"/>
              </a:ext>
            </a:extLst>
          </p:cNvPr>
          <p:cNvSpPr txBox="1"/>
          <p:nvPr/>
        </p:nvSpPr>
        <p:spPr>
          <a:xfrm>
            <a:off x="5638800" y="297180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05AA8630-927F-B8D3-34AE-D53D11E5ADAA}"/>
              </a:ext>
            </a:extLst>
          </p:cNvPr>
          <p:cNvSpPr txBox="1"/>
          <p:nvPr/>
        </p:nvSpPr>
        <p:spPr>
          <a:xfrm>
            <a:off x="800101" y="2228850"/>
            <a:ext cx="4191000" cy="360045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7FFD423-9BC1-8769-3A56-A2E98039D937}"/>
              </a:ext>
            </a:extLst>
          </p:cNvPr>
          <p:cNvSpPr txBox="1"/>
          <p:nvPr/>
        </p:nvSpPr>
        <p:spPr>
          <a:xfrm>
            <a:off x="952500" y="2381248"/>
            <a:ext cx="4972049" cy="1477328"/>
          </a:xfrm>
          <a:prstGeom prst="rect">
            <a:avLst/>
          </a:prstGeom>
          <a:noFill/>
        </p:spPr>
        <p:txBody>
          <a:bodyPr wrap="square" rtlCol="0">
            <a:spAutoFit/>
          </a:bodyPr>
          <a:lstStyle/>
          <a:p>
            <a:pPr marL="0" indent="0" algn="ctr">
              <a:buNone/>
            </a:pPr>
            <a:r>
              <a:rPr lang="en-US" sz="1800" dirty="0">
                <a:latin typeface="Calibri" panose="020F0502020204030204" pitchFamily="34" charset="0"/>
                <a:cs typeface="Calibri" panose="020F0502020204030204" pitchFamily="34" charset="0"/>
              </a:rPr>
              <a:t>Give Hope Global brings lifelong change through the power of the Good News, good health, good education and good jobs.  Our mission is to see the people we serve become able to serve others both spiritually and physically.</a:t>
            </a:r>
          </a:p>
        </p:txBody>
      </p:sp>
      <p:pic>
        <p:nvPicPr>
          <p:cNvPr id="8" name="Picture 7">
            <a:extLst>
              <a:ext uri="{FF2B5EF4-FFF2-40B4-BE49-F238E27FC236}">
                <a16:creationId xmlns:a16="http://schemas.microsoft.com/office/drawing/2014/main" id="{9F133B82-C68D-A75C-5DF3-CB3EC082F954}"/>
              </a:ext>
            </a:extLst>
          </p:cNvPr>
          <p:cNvPicPr>
            <a:picLocks noChangeAspect="1"/>
          </p:cNvPicPr>
          <p:nvPr/>
        </p:nvPicPr>
        <p:blipFill>
          <a:blip r:embed="rId2"/>
          <a:stretch>
            <a:fillRect/>
          </a:stretch>
        </p:blipFill>
        <p:spPr>
          <a:xfrm>
            <a:off x="6884992" y="2228850"/>
            <a:ext cx="3781426" cy="4042027"/>
          </a:xfrm>
          <a:prstGeom prst="rect">
            <a:avLst/>
          </a:prstGeom>
        </p:spPr>
      </p:pic>
      <p:pic>
        <p:nvPicPr>
          <p:cNvPr id="10" name="Picture 9">
            <a:extLst>
              <a:ext uri="{FF2B5EF4-FFF2-40B4-BE49-F238E27FC236}">
                <a16:creationId xmlns:a16="http://schemas.microsoft.com/office/drawing/2014/main" id="{00F0FF21-3878-3EFA-EE22-C9812E94C402}"/>
              </a:ext>
            </a:extLst>
          </p:cNvPr>
          <p:cNvPicPr>
            <a:picLocks noChangeAspect="1"/>
          </p:cNvPicPr>
          <p:nvPr/>
        </p:nvPicPr>
        <p:blipFill>
          <a:blip r:embed="rId3"/>
          <a:stretch>
            <a:fillRect/>
          </a:stretch>
        </p:blipFill>
        <p:spPr>
          <a:xfrm>
            <a:off x="1582747" y="4010974"/>
            <a:ext cx="3230557" cy="2029452"/>
          </a:xfrm>
          <a:prstGeom prst="rect">
            <a:avLst/>
          </a:prstGeom>
        </p:spPr>
      </p:pic>
    </p:spTree>
    <p:extLst>
      <p:ext uri="{BB962C8B-B14F-4D97-AF65-F5344CB8AC3E}">
        <p14:creationId xmlns:p14="http://schemas.microsoft.com/office/powerpoint/2010/main" val="48878401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403E-05AC-8333-037A-DF39ECD89E4C}"/>
              </a:ext>
            </a:extLst>
          </p:cNvPr>
          <p:cNvSpPr>
            <a:spLocks noGrp="1"/>
          </p:cNvSpPr>
          <p:nvPr>
            <p:ph type="title"/>
          </p:nvPr>
        </p:nvSpPr>
        <p:spPr>
          <a:xfrm>
            <a:off x="1066800" y="642594"/>
            <a:ext cx="10058400" cy="881406"/>
          </a:xfrm>
        </p:spPr>
        <p:txBody>
          <a:bodyPr/>
          <a:lstStyle/>
          <a:p>
            <a:pPr algn="ctr"/>
            <a:r>
              <a:rPr lang="en-US" sz="4400" b="1" dirty="0" err="1">
                <a:solidFill>
                  <a:prstClr val="black">
                    <a:lumMod val="85000"/>
                    <a:lumOff val="15000"/>
                  </a:prstClr>
                </a:solidFill>
                <a:latin typeface="Avenir Next LT Pro Light" panose="02020404030301010803"/>
              </a:rPr>
              <a:t>HOMe</a:t>
            </a:r>
            <a:r>
              <a:rPr lang="en-US" sz="4400" b="1" dirty="0">
                <a:solidFill>
                  <a:prstClr val="black">
                    <a:lumMod val="85000"/>
                    <a:lumOff val="15000"/>
                  </a:prstClr>
                </a:solidFill>
                <a:latin typeface="Avenir Next LT Pro Light" panose="02020404030301010803"/>
              </a:rPr>
              <a:t> (Hope of Mooresville)</a:t>
            </a:r>
            <a:endParaRPr lang="en-US" dirty="0"/>
          </a:p>
        </p:txBody>
      </p:sp>
      <p:sp>
        <p:nvSpPr>
          <p:cNvPr id="3" name="Content Placeholder 2">
            <a:extLst>
              <a:ext uri="{FF2B5EF4-FFF2-40B4-BE49-F238E27FC236}">
                <a16:creationId xmlns:a16="http://schemas.microsoft.com/office/drawing/2014/main" id="{5C5DE2EA-D7E6-A8A3-67EA-3CBB9D14D28B}"/>
              </a:ext>
            </a:extLst>
          </p:cNvPr>
          <p:cNvSpPr>
            <a:spLocks noGrp="1"/>
          </p:cNvSpPr>
          <p:nvPr>
            <p:ph idx="1"/>
          </p:nvPr>
        </p:nvSpPr>
        <p:spPr>
          <a:xfrm>
            <a:off x="1066800" y="1524000"/>
            <a:ext cx="10058400" cy="4428744"/>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St. Patrick’s Contact:  </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Ginny </a:t>
            </a:r>
            <a:r>
              <a:rPr kumimoji="0" lang="en-US" sz="2000" b="0" i="0" u="none" strike="noStrike" kern="1200" cap="none" spc="0" normalizeH="0" baseline="0" noProof="0" dirty="0" err="1">
                <a:ln>
                  <a:noFill/>
                </a:ln>
                <a:solidFill>
                  <a:prstClr val="black"/>
                </a:solidFill>
                <a:effectLst/>
                <a:uLnTx/>
                <a:uFillTx/>
                <a:latin typeface="Avenir Next LT Pro" panose="02020404030301010803"/>
                <a:ea typeface="+mn-ea"/>
                <a:cs typeface="+mn-cs"/>
              </a:rPr>
              <a:t>Stehle</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ginny.stehle@gmail.com</a:t>
            </a: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lang="en-US" sz="2000" b="1" dirty="0" err="1">
                <a:solidFill>
                  <a:prstClr val="black"/>
                </a:solidFill>
                <a:latin typeface="Avenir Next LT Pro" panose="02020404030301010803"/>
              </a:rPr>
              <a:t>HOMe</a:t>
            </a: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 Volunteer Contact:</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Julie Wooldridge, jwooldridge@windstream.net</a:t>
            </a:r>
            <a:endParaRPr kumimoji="0" lang="en-US" sz="1500" b="0" i="0" u="none" strike="noStrike" kern="1200" cap="none" spc="0" normalizeH="0" baseline="0" noProof="0" dirty="0">
              <a:ln>
                <a:noFill/>
              </a:ln>
              <a:solidFill>
                <a:prstClr val="black"/>
              </a:solidFill>
              <a:effectLst/>
              <a:uLnTx/>
              <a:uFillTx/>
              <a:latin typeface="Avenir Next LT Pro" panose="02020404030301010803"/>
              <a:ea typeface="+mn-ea"/>
              <a:cs typeface="+mn-cs"/>
            </a:endParaRPr>
          </a:p>
          <a:p>
            <a:pPr algn="ctr"/>
            <a:endParaRPr lang="en-US" dirty="0"/>
          </a:p>
        </p:txBody>
      </p:sp>
      <p:pic>
        <p:nvPicPr>
          <p:cNvPr id="5" name="Picture 4">
            <a:extLst>
              <a:ext uri="{FF2B5EF4-FFF2-40B4-BE49-F238E27FC236}">
                <a16:creationId xmlns:a16="http://schemas.microsoft.com/office/drawing/2014/main" id="{BBC490BE-9BD3-F6E5-18B5-383B7FC1D9BD}"/>
              </a:ext>
            </a:extLst>
          </p:cNvPr>
          <p:cNvPicPr>
            <a:picLocks noChangeAspect="1"/>
          </p:cNvPicPr>
          <p:nvPr/>
        </p:nvPicPr>
        <p:blipFill>
          <a:blip r:embed="rId2"/>
          <a:stretch>
            <a:fillRect/>
          </a:stretch>
        </p:blipFill>
        <p:spPr>
          <a:xfrm>
            <a:off x="1066800" y="3133725"/>
            <a:ext cx="4772298" cy="2038350"/>
          </a:xfrm>
          <a:prstGeom prst="rect">
            <a:avLst/>
          </a:prstGeom>
        </p:spPr>
      </p:pic>
      <p:sp>
        <p:nvSpPr>
          <p:cNvPr id="6" name="TextBox 5">
            <a:extLst>
              <a:ext uri="{FF2B5EF4-FFF2-40B4-BE49-F238E27FC236}">
                <a16:creationId xmlns:a16="http://schemas.microsoft.com/office/drawing/2014/main" id="{286F2323-33F6-D070-613F-4BEFF264073A}"/>
              </a:ext>
            </a:extLst>
          </p:cNvPr>
          <p:cNvSpPr txBox="1"/>
          <p:nvPr/>
        </p:nvSpPr>
        <p:spPr>
          <a:xfrm>
            <a:off x="6439174" y="2765511"/>
            <a:ext cx="4572000" cy="2554545"/>
          </a:xfrm>
          <a:prstGeom prst="rect">
            <a:avLst/>
          </a:prstGeom>
          <a:noFill/>
        </p:spPr>
        <p:txBody>
          <a:bodyPr wrap="square" rtlCol="0">
            <a:spAutoFit/>
          </a:bodyPr>
          <a:lstStyle/>
          <a:p>
            <a:pPr algn="ctr"/>
            <a:r>
              <a:rPr lang="en-US" sz="2000" dirty="0" err="1">
                <a:latin typeface="Calibri" panose="020F0502020204030204" pitchFamily="34" charset="0"/>
                <a:cs typeface="Calibri" panose="020F0502020204030204" pitchFamily="34" charset="0"/>
              </a:rPr>
              <a:t>HOMe</a:t>
            </a:r>
            <a:r>
              <a:rPr lang="en-US" sz="2000" dirty="0">
                <a:latin typeface="Calibri" panose="020F0502020204030204" pitchFamily="34" charset="0"/>
                <a:cs typeface="Calibri" panose="020F0502020204030204" pitchFamily="34" charset="0"/>
              </a:rPr>
              <a:t> is an external organization based in Mooresville that is supported by St. Patrick’s.  Their vision is to </a:t>
            </a:r>
            <a:r>
              <a:rPr lang="en-US" sz="2000" b="0" i="0" dirty="0">
                <a:effectLst/>
                <a:latin typeface="Calibri" panose="020F0502020204030204" pitchFamily="34" charset="0"/>
                <a:cs typeface="Calibri" panose="020F0502020204030204" pitchFamily="34" charset="0"/>
              </a:rPr>
              <a:t>provide restorative care in our community for those in a housing crisis.  They provide temporary safe shelter and support services to Mooresville’s homeless women and children.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103490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403E-05AC-8333-037A-DF39ECD89E4C}"/>
              </a:ext>
            </a:extLst>
          </p:cNvPr>
          <p:cNvSpPr>
            <a:spLocks noGrp="1"/>
          </p:cNvSpPr>
          <p:nvPr>
            <p:ph type="title"/>
          </p:nvPr>
        </p:nvSpPr>
        <p:spPr>
          <a:xfrm>
            <a:off x="1066800" y="642594"/>
            <a:ext cx="10058400" cy="881406"/>
          </a:xfrm>
        </p:spPr>
        <p:txBody>
          <a:bodyPr/>
          <a:lstStyle/>
          <a:p>
            <a:pPr algn="ctr"/>
            <a:r>
              <a:rPr lang="en-US" sz="4400" b="1" dirty="0">
                <a:solidFill>
                  <a:prstClr val="black">
                    <a:lumMod val="85000"/>
                    <a:lumOff val="15000"/>
                  </a:prstClr>
                </a:solidFill>
                <a:latin typeface="Avenir Next LT Pro Light" panose="02020404030301010803"/>
              </a:rPr>
              <a:t>Lectors/Readers</a:t>
            </a:r>
            <a:endParaRPr lang="en-US" dirty="0"/>
          </a:p>
        </p:txBody>
      </p:sp>
      <p:sp>
        <p:nvSpPr>
          <p:cNvPr id="3" name="Content Placeholder 2">
            <a:extLst>
              <a:ext uri="{FF2B5EF4-FFF2-40B4-BE49-F238E27FC236}">
                <a16:creationId xmlns:a16="http://schemas.microsoft.com/office/drawing/2014/main" id="{5C5DE2EA-D7E6-A8A3-67EA-3CBB9D14D28B}"/>
              </a:ext>
            </a:extLst>
          </p:cNvPr>
          <p:cNvSpPr>
            <a:spLocks noGrp="1"/>
          </p:cNvSpPr>
          <p:nvPr>
            <p:ph idx="1"/>
          </p:nvPr>
        </p:nvSpPr>
        <p:spPr>
          <a:xfrm>
            <a:off x="1066800" y="1524000"/>
            <a:ext cx="10058400" cy="4428744"/>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St. Patrick’s 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Colleen Ramsey</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colleen_822@yahoo.com</a:t>
            </a:r>
          </a:p>
          <a:p>
            <a:pPr algn="ctr"/>
            <a:endParaRPr lang="en-US" dirty="0"/>
          </a:p>
        </p:txBody>
      </p:sp>
      <p:pic>
        <p:nvPicPr>
          <p:cNvPr id="5" name="Picture 4">
            <a:extLst>
              <a:ext uri="{FF2B5EF4-FFF2-40B4-BE49-F238E27FC236}">
                <a16:creationId xmlns:a16="http://schemas.microsoft.com/office/drawing/2014/main" id="{BBC490BE-9BD3-F6E5-18B5-383B7FC1D9BD}"/>
              </a:ext>
            </a:extLst>
          </p:cNvPr>
          <p:cNvPicPr>
            <a:picLocks noChangeAspect="1"/>
          </p:cNvPicPr>
          <p:nvPr/>
        </p:nvPicPr>
        <p:blipFill>
          <a:blip r:embed="rId2"/>
          <a:srcRect/>
          <a:stretch/>
        </p:blipFill>
        <p:spPr>
          <a:xfrm>
            <a:off x="895082" y="2617530"/>
            <a:ext cx="3880861" cy="3074932"/>
          </a:xfrm>
          <a:prstGeom prst="rect">
            <a:avLst/>
          </a:prstGeom>
        </p:spPr>
      </p:pic>
      <p:sp>
        <p:nvSpPr>
          <p:cNvPr id="6" name="TextBox 5">
            <a:extLst>
              <a:ext uri="{FF2B5EF4-FFF2-40B4-BE49-F238E27FC236}">
                <a16:creationId xmlns:a16="http://schemas.microsoft.com/office/drawing/2014/main" id="{286F2323-33F6-D070-613F-4BEFF264073A}"/>
              </a:ext>
            </a:extLst>
          </p:cNvPr>
          <p:cNvSpPr txBox="1"/>
          <p:nvPr/>
        </p:nvSpPr>
        <p:spPr>
          <a:xfrm>
            <a:off x="6439174" y="2765511"/>
            <a:ext cx="4572000" cy="2862322"/>
          </a:xfrm>
          <a:prstGeom prst="rect">
            <a:avLst/>
          </a:prstGeom>
          <a:noFill/>
        </p:spPr>
        <p:txBody>
          <a:bodyPr wrap="square" rtlCol="0">
            <a:spAutoFit/>
          </a:bodyPr>
          <a:lstStyle/>
          <a:p>
            <a:pPr algn="ctr"/>
            <a:r>
              <a:rPr lang="en-US" sz="1800" dirty="0">
                <a:solidFill>
                  <a:srgbClr val="4D4D4D"/>
                </a:solidFill>
                <a:effectLst/>
                <a:latin typeface="Arial" panose="020B0604020202020204" pitchFamily="34" charset="0"/>
                <a:ea typeface="Times New Roman" panose="02020603050405020304" pitchFamily="18" charset="0"/>
              </a:rPr>
              <a:t>On both Sunday services, volunteers are needed to read scripture and Prayers of the People.  You don’t need previous experience to participate.  If you would like to brush up or improve your public speaking technique, or discover if this ministry is for you, come join us. Please contact Colleen Ramsey at colleen_822@yahoo.com for more information.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4045482"/>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9D6B0-52E9-4DE5-9F76-9699D23B2AD3}"/>
              </a:ext>
            </a:extLst>
          </p:cNvPr>
          <p:cNvSpPr>
            <a:spLocks noGrp="1"/>
          </p:cNvSpPr>
          <p:nvPr>
            <p:ph type="title"/>
          </p:nvPr>
        </p:nvSpPr>
        <p:spPr>
          <a:xfrm>
            <a:off x="1066800" y="642594"/>
            <a:ext cx="10058400" cy="976656"/>
          </a:xfrm>
        </p:spPr>
        <p:txBody>
          <a:bodyPr/>
          <a:lstStyle/>
          <a:p>
            <a:pPr algn="ctr"/>
            <a:r>
              <a:rPr lang="en-US" sz="4400" b="1" dirty="0">
                <a:solidFill>
                  <a:prstClr val="black">
                    <a:lumMod val="85000"/>
                    <a:lumOff val="15000"/>
                  </a:prstClr>
                </a:solidFill>
                <a:latin typeface="Avenir Next LT Pro Light" panose="02020404030301010803"/>
              </a:rPr>
              <a:t>Meal Train</a:t>
            </a:r>
            <a:endParaRPr lang="en-US" dirty="0"/>
          </a:p>
        </p:txBody>
      </p:sp>
      <p:sp>
        <p:nvSpPr>
          <p:cNvPr id="3" name="Content Placeholder 2">
            <a:extLst>
              <a:ext uri="{FF2B5EF4-FFF2-40B4-BE49-F238E27FC236}">
                <a16:creationId xmlns:a16="http://schemas.microsoft.com/office/drawing/2014/main" id="{88FE608A-9D47-EAA8-0F3B-B8D98BD73D00}"/>
              </a:ext>
            </a:extLst>
          </p:cNvPr>
          <p:cNvSpPr>
            <a:spLocks noGrp="1"/>
          </p:cNvSpPr>
          <p:nvPr>
            <p:ph idx="1"/>
          </p:nvPr>
        </p:nvSpPr>
        <p:spPr>
          <a:xfrm>
            <a:off x="1066800" y="1485900"/>
            <a:ext cx="10058400" cy="4466844"/>
          </a:xfrm>
        </p:spPr>
        <p:txBody>
          <a:bodyPr>
            <a:normAutofit lnSpcReduction="10000"/>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Mary </a:t>
            </a:r>
            <a:r>
              <a:rPr kumimoji="0" lang="en-US" sz="2000" i="0" u="none" strike="noStrike" kern="1200" cap="none" spc="0" normalizeH="0" baseline="0" noProof="0" dirty="0" err="1">
                <a:ln>
                  <a:noFill/>
                </a:ln>
                <a:solidFill>
                  <a:prstClr val="black"/>
                </a:solidFill>
                <a:effectLst/>
                <a:uLnTx/>
                <a:uFillTx/>
                <a:latin typeface="Avenir Next LT Pro" panose="02020404030301010803"/>
                <a:ea typeface="+mn-ea"/>
                <a:cs typeface="+mn-cs"/>
              </a:rPr>
              <a:t>Bilmanis</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mary.bilmanis@gmail.com</a:t>
            </a: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Meal Train is a ministry within the Pastoral Care Team at St. Patrick’s. Volunteers respond to requests for meal assistance for families in times of medical and bereavement situations. These requests typically come through the church office. Contact is then made with the family to determine the specific needs and to arrange for time and location of deliveries. If you have questions or would like to volunteer for this important ministry, please contact Mary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Bilmanis</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301-643-8602 or email </a:t>
            </a:r>
            <a:r>
              <a:rPr lang="en-US" sz="2000" u="sng" dirty="0">
                <a:solidFill>
                  <a:srgbClr val="000000"/>
                </a:solidFill>
                <a:effectLst/>
                <a:uFill>
                  <a:solidFill>
                    <a:srgbClr val="000000"/>
                  </a:solidFill>
                </a:uFill>
                <a:latin typeface="Calibri" panose="020F0502020204030204" pitchFamily="34" charset="0"/>
                <a:ea typeface="Times New Roman" panose="02020603050405020304" pitchFamily="18" charset="0"/>
                <a:cs typeface="Calibri" panose="020F0502020204030204" pitchFamily="34" charset="0"/>
              </a:rPr>
              <a:t>mary.bilmanis@gmail.com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algn="ctr"/>
            <a:endParaRPr lang="en-US" dirty="0"/>
          </a:p>
        </p:txBody>
      </p:sp>
      <p:pic>
        <p:nvPicPr>
          <p:cNvPr id="4" name="Picture 3">
            <a:extLst>
              <a:ext uri="{FF2B5EF4-FFF2-40B4-BE49-F238E27FC236}">
                <a16:creationId xmlns:a16="http://schemas.microsoft.com/office/drawing/2014/main" id="{CA386D4B-9DCB-6782-E54A-EA66F75ECDBA}"/>
              </a:ext>
            </a:extLst>
          </p:cNvPr>
          <p:cNvPicPr>
            <a:picLocks noChangeAspect="1"/>
          </p:cNvPicPr>
          <p:nvPr/>
        </p:nvPicPr>
        <p:blipFill>
          <a:blip r:embed="rId2"/>
          <a:stretch>
            <a:fillRect/>
          </a:stretch>
        </p:blipFill>
        <p:spPr>
          <a:xfrm>
            <a:off x="2371725" y="2119120"/>
            <a:ext cx="1486487" cy="1666875"/>
          </a:xfrm>
          <a:prstGeom prst="rect">
            <a:avLst/>
          </a:prstGeom>
        </p:spPr>
      </p:pic>
      <p:pic>
        <p:nvPicPr>
          <p:cNvPr id="5" name="Picture 4">
            <a:extLst>
              <a:ext uri="{FF2B5EF4-FFF2-40B4-BE49-F238E27FC236}">
                <a16:creationId xmlns:a16="http://schemas.microsoft.com/office/drawing/2014/main" id="{67451AEA-102F-79E9-995D-167D3A81BC43}"/>
              </a:ext>
            </a:extLst>
          </p:cNvPr>
          <p:cNvPicPr>
            <a:picLocks noChangeAspect="1"/>
          </p:cNvPicPr>
          <p:nvPr/>
        </p:nvPicPr>
        <p:blipFill>
          <a:blip r:embed="rId3"/>
          <a:stretch>
            <a:fillRect/>
          </a:stretch>
        </p:blipFill>
        <p:spPr>
          <a:xfrm>
            <a:off x="5024527" y="2119120"/>
            <a:ext cx="1710738" cy="1666875"/>
          </a:xfrm>
          <a:prstGeom prst="rect">
            <a:avLst/>
          </a:prstGeom>
        </p:spPr>
      </p:pic>
      <p:pic>
        <p:nvPicPr>
          <p:cNvPr id="6" name="Picture 5">
            <a:extLst>
              <a:ext uri="{FF2B5EF4-FFF2-40B4-BE49-F238E27FC236}">
                <a16:creationId xmlns:a16="http://schemas.microsoft.com/office/drawing/2014/main" id="{87A3EA95-E598-F2DA-DC04-3BC0D5F836A5}"/>
              </a:ext>
            </a:extLst>
          </p:cNvPr>
          <p:cNvPicPr>
            <a:picLocks noChangeAspect="1"/>
          </p:cNvPicPr>
          <p:nvPr/>
        </p:nvPicPr>
        <p:blipFill>
          <a:blip r:embed="rId4"/>
          <a:stretch>
            <a:fillRect/>
          </a:stretch>
        </p:blipFill>
        <p:spPr>
          <a:xfrm>
            <a:off x="8220075" y="2119121"/>
            <a:ext cx="1600200" cy="1666875"/>
          </a:xfrm>
          <a:prstGeom prst="rect">
            <a:avLst/>
          </a:prstGeom>
        </p:spPr>
      </p:pic>
    </p:spTree>
    <p:extLst>
      <p:ext uri="{BB962C8B-B14F-4D97-AF65-F5344CB8AC3E}">
        <p14:creationId xmlns:p14="http://schemas.microsoft.com/office/powerpoint/2010/main" val="224210455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A4F3-D8DC-FD32-458F-6903F5684422}"/>
              </a:ext>
            </a:extLst>
          </p:cNvPr>
          <p:cNvSpPr>
            <a:spLocks noGrp="1"/>
          </p:cNvSpPr>
          <p:nvPr>
            <p:ph type="title"/>
          </p:nvPr>
        </p:nvSpPr>
        <p:spPr>
          <a:xfrm>
            <a:off x="1066800" y="642594"/>
            <a:ext cx="10058400" cy="1005231"/>
          </a:xfrm>
        </p:spPr>
        <p:txBody>
          <a:bodyPr/>
          <a:lstStyle/>
          <a:p>
            <a:pPr algn="ctr"/>
            <a:r>
              <a:rPr lang="en-US" sz="4400" b="1" dirty="0">
                <a:solidFill>
                  <a:prstClr val="black">
                    <a:lumMod val="85000"/>
                    <a:lumOff val="15000"/>
                  </a:prstClr>
                </a:solidFill>
                <a:latin typeface="Avenir Next LT Pro Light" panose="02020404030301010803"/>
              </a:rPr>
              <a:t>Needleworkers</a:t>
            </a:r>
            <a:endParaRPr lang="en-US" dirty="0"/>
          </a:p>
        </p:txBody>
      </p:sp>
      <p:sp>
        <p:nvSpPr>
          <p:cNvPr id="3" name="Content Placeholder 2">
            <a:extLst>
              <a:ext uri="{FF2B5EF4-FFF2-40B4-BE49-F238E27FC236}">
                <a16:creationId xmlns:a16="http://schemas.microsoft.com/office/drawing/2014/main" id="{8870BB15-FA20-DA9E-ED66-27643E2A8EDB}"/>
              </a:ext>
            </a:extLst>
          </p:cNvPr>
          <p:cNvSpPr>
            <a:spLocks noGrp="1"/>
          </p:cNvSpPr>
          <p:nvPr>
            <p:ph idx="1"/>
          </p:nvPr>
        </p:nvSpPr>
        <p:spPr>
          <a:xfrm>
            <a:off x="1066800" y="1647825"/>
            <a:ext cx="10058400" cy="430491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Brenda Hartsell</a:t>
            </a:r>
            <a:r>
              <a:rPr lang="en-US" sz="2000" dirty="0">
                <a:solidFill>
                  <a:prstClr val="black"/>
                </a:solidFill>
                <a:latin typeface="Avenir Next LT Pro" panose="02020404030301010803"/>
              </a:rPr>
              <a:t>, bhartsell@bellsouth.net</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a:t>
            </a:r>
          </a:p>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BA7C93EE-5A7D-AEAB-C551-E8AD9FB783F8}"/>
              </a:ext>
            </a:extLst>
          </p:cNvPr>
          <p:cNvSpPr txBox="1"/>
          <p:nvPr/>
        </p:nvSpPr>
        <p:spPr>
          <a:xfrm>
            <a:off x="847725" y="2847975"/>
            <a:ext cx="4495800" cy="2554545"/>
          </a:xfrm>
          <a:prstGeom prst="rect">
            <a:avLst/>
          </a:prstGeom>
          <a:noFill/>
        </p:spPr>
        <p:txBody>
          <a:bodyPr wrap="square" rtlCol="0">
            <a:spAutoFit/>
          </a:bodyPr>
          <a:lstStyle/>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The Needleworkers meet Tuesday mornings at 10 a m at St</a:t>
            </a:r>
            <a:r>
              <a:rPr lang="en-US" sz="2000">
                <a:effectLst/>
                <a:latin typeface="Calibri" panose="020F0502020204030204" pitchFamily="34" charset="0"/>
                <a:ea typeface="Times New Roman" panose="02020603050405020304" pitchFamily="18" charset="0"/>
                <a:cs typeface="Times New Roman" panose="02020603050405020304" pitchFamily="18" charset="0"/>
              </a:rPr>
              <a:t>. Patrick's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to provide prayer shawls which bring love and/or comfort to those who need it.  Anyone who would like to participate but doesn't have knitting or crocheting skills, our members are happy to teach them.</a:t>
            </a:r>
          </a:p>
        </p:txBody>
      </p:sp>
      <p:pic>
        <p:nvPicPr>
          <p:cNvPr id="5" name="Picture 4">
            <a:extLst>
              <a:ext uri="{FF2B5EF4-FFF2-40B4-BE49-F238E27FC236}">
                <a16:creationId xmlns:a16="http://schemas.microsoft.com/office/drawing/2014/main" id="{9F6BBEAC-4415-D50F-BA7F-95B102B746FA}"/>
              </a:ext>
            </a:extLst>
          </p:cNvPr>
          <p:cNvPicPr>
            <a:picLocks noChangeAspect="1"/>
          </p:cNvPicPr>
          <p:nvPr/>
        </p:nvPicPr>
        <p:blipFill>
          <a:blip r:embed="rId2"/>
          <a:srcRect/>
          <a:stretch/>
        </p:blipFill>
        <p:spPr>
          <a:xfrm>
            <a:off x="6096000" y="2131455"/>
            <a:ext cx="4327426" cy="3955020"/>
          </a:xfrm>
          <a:prstGeom prst="rect">
            <a:avLst/>
          </a:prstGeom>
        </p:spPr>
      </p:pic>
    </p:spTree>
    <p:extLst>
      <p:ext uri="{BB962C8B-B14F-4D97-AF65-F5344CB8AC3E}">
        <p14:creationId xmlns:p14="http://schemas.microsoft.com/office/powerpoint/2010/main" val="28194035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A4F3-D8DC-FD32-458F-6903F5684422}"/>
              </a:ext>
            </a:extLst>
          </p:cNvPr>
          <p:cNvSpPr>
            <a:spLocks noGrp="1"/>
          </p:cNvSpPr>
          <p:nvPr>
            <p:ph type="title"/>
          </p:nvPr>
        </p:nvSpPr>
        <p:spPr>
          <a:xfrm>
            <a:off x="1066800" y="642594"/>
            <a:ext cx="10058400" cy="1005231"/>
          </a:xfrm>
        </p:spPr>
        <p:txBody>
          <a:bodyPr/>
          <a:lstStyle/>
          <a:p>
            <a:pPr algn="ctr"/>
            <a:r>
              <a:rPr lang="en-US" sz="4400" b="1" dirty="0">
                <a:solidFill>
                  <a:prstClr val="black">
                    <a:lumMod val="85000"/>
                    <a:lumOff val="15000"/>
                  </a:prstClr>
                </a:solidFill>
                <a:latin typeface="Avenir Next LT Pro Light" panose="02020404030301010803"/>
              </a:rPr>
              <a:t>Outreach</a:t>
            </a:r>
            <a:endParaRPr lang="en-US" dirty="0"/>
          </a:p>
        </p:txBody>
      </p:sp>
      <p:sp>
        <p:nvSpPr>
          <p:cNvPr id="3" name="Content Placeholder 2">
            <a:extLst>
              <a:ext uri="{FF2B5EF4-FFF2-40B4-BE49-F238E27FC236}">
                <a16:creationId xmlns:a16="http://schemas.microsoft.com/office/drawing/2014/main" id="{8870BB15-FA20-DA9E-ED66-27643E2A8EDB}"/>
              </a:ext>
            </a:extLst>
          </p:cNvPr>
          <p:cNvSpPr>
            <a:spLocks noGrp="1"/>
          </p:cNvSpPr>
          <p:nvPr>
            <p:ph idx="1"/>
          </p:nvPr>
        </p:nvSpPr>
        <p:spPr>
          <a:xfrm>
            <a:off x="1066800" y="1647825"/>
            <a:ext cx="10058400" cy="430491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Ginny </a:t>
            </a:r>
            <a:r>
              <a:rPr kumimoji="0" lang="en-US" sz="2000" i="0" u="none" strike="noStrike" kern="1200" cap="none" spc="0" normalizeH="0" baseline="0" noProof="0" dirty="0" err="1">
                <a:ln>
                  <a:noFill/>
                </a:ln>
                <a:solidFill>
                  <a:prstClr val="black"/>
                </a:solidFill>
                <a:effectLst/>
                <a:uLnTx/>
                <a:uFillTx/>
                <a:latin typeface="Avenir Next LT Pro" panose="02020404030301010803"/>
                <a:ea typeface="+mn-ea"/>
                <a:cs typeface="+mn-cs"/>
              </a:rPr>
              <a:t>Stehle</a:t>
            </a:r>
            <a:r>
              <a:rPr lang="en-US" sz="2000" dirty="0">
                <a:solidFill>
                  <a:prstClr val="black"/>
                </a:solidFill>
                <a:latin typeface="Avenir Next LT Pro" panose="02020404030301010803"/>
              </a:rPr>
              <a:t>, ginny.stehle@gmail.com</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a:t>
            </a:r>
          </a:p>
          <a:p>
            <a:endParaRPr lang="en-US" dirty="0"/>
          </a:p>
        </p:txBody>
      </p:sp>
      <p:sp>
        <p:nvSpPr>
          <p:cNvPr id="7" name="TextBox 6">
            <a:extLst>
              <a:ext uri="{FF2B5EF4-FFF2-40B4-BE49-F238E27FC236}">
                <a16:creationId xmlns:a16="http://schemas.microsoft.com/office/drawing/2014/main" id="{BA7C93EE-5A7D-AEAB-C551-E8AD9FB783F8}"/>
              </a:ext>
            </a:extLst>
          </p:cNvPr>
          <p:cNvSpPr txBox="1"/>
          <p:nvPr/>
        </p:nvSpPr>
        <p:spPr>
          <a:xfrm>
            <a:off x="1442433" y="2208727"/>
            <a:ext cx="4153437" cy="3477875"/>
          </a:xfrm>
          <a:prstGeom prst="rect">
            <a:avLst/>
          </a:prstGeom>
          <a:noFill/>
        </p:spPr>
        <p:txBody>
          <a:bodyPr wrap="square" rtlCol="0">
            <a:spAutoFit/>
          </a:bodyPr>
          <a:lstStyle/>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Are you passionate about meeting the needs of our local and extended communities?  If so, then the Outreach team would love to speak with you.  Outreach can help you engage with many avenues of service ranging from Feed NC in Mooresville to 5</a:t>
            </a:r>
            <a:r>
              <a:rPr lang="en-US" sz="20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Street Ministry in Statesville.  No matter what your skills and passion, Outreach has a way for you to serve your community.</a:t>
            </a:r>
          </a:p>
        </p:txBody>
      </p:sp>
      <p:pic>
        <p:nvPicPr>
          <p:cNvPr id="5" name="Picture 4">
            <a:extLst>
              <a:ext uri="{FF2B5EF4-FFF2-40B4-BE49-F238E27FC236}">
                <a16:creationId xmlns:a16="http://schemas.microsoft.com/office/drawing/2014/main" id="{9F6BBEAC-4415-D50F-BA7F-95B102B746FA}"/>
              </a:ext>
            </a:extLst>
          </p:cNvPr>
          <p:cNvPicPr>
            <a:picLocks noChangeAspect="1"/>
          </p:cNvPicPr>
          <p:nvPr/>
        </p:nvPicPr>
        <p:blipFill>
          <a:blip r:embed="rId2"/>
          <a:srcRect/>
          <a:stretch/>
        </p:blipFill>
        <p:spPr>
          <a:xfrm>
            <a:off x="6596132" y="2297916"/>
            <a:ext cx="3827293" cy="3477875"/>
          </a:xfrm>
          <a:prstGeom prst="rect">
            <a:avLst/>
          </a:prstGeom>
        </p:spPr>
      </p:pic>
    </p:spTree>
    <p:extLst>
      <p:ext uri="{BB962C8B-B14F-4D97-AF65-F5344CB8AC3E}">
        <p14:creationId xmlns:p14="http://schemas.microsoft.com/office/powerpoint/2010/main" val="328665455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AC84-4947-A8FC-0467-D6716FF850E7}"/>
              </a:ext>
            </a:extLst>
          </p:cNvPr>
          <p:cNvSpPr>
            <a:spLocks noGrp="1"/>
          </p:cNvSpPr>
          <p:nvPr>
            <p:ph type="title"/>
          </p:nvPr>
        </p:nvSpPr>
        <p:spPr>
          <a:xfrm>
            <a:off x="1066800" y="642595"/>
            <a:ext cx="10058400" cy="1371600"/>
          </a:xfrm>
        </p:spPr>
        <p:txBody>
          <a:bodyPr/>
          <a:lstStyle/>
          <a:p>
            <a:pPr algn="ctr"/>
            <a:r>
              <a:rPr lang="en-US" sz="4400" b="1" dirty="0">
                <a:solidFill>
                  <a:prstClr val="black">
                    <a:lumMod val="85000"/>
                    <a:lumOff val="15000"/>
                  </a:prstClr>
                </a:solidFill>
                <a:latin typeface="Avenir Next LT Pro Light" panose="02020404030301010803"/>
              </a:rPr>
              <a:t>Acolytes</a:t>
            </a:r>
            <a:endParaRPr lang="en-US" dirty="0"/>
          </a:p>
        </p:txBody>
      </p:sp>
      <p:sp>
        <p:nvSpPr>
          <p:cNvPr id="3" name="Content Placeholder 2">
            <a:extLst>
              <a:ext uri="{FF2B5EF4-FFF2-40B4-BE49-F238E27FC236}">
                <a16:creationId xmlns:a16="http://schemas.microsoft.com/office/drawing/2014/main" id="{84C4F131-A774-7C49-9644-0681F7B2799E}"/>
              </a:ext>
            </a:extLst>
          </p:cNvPr>
          <p:cNvSpPr>
            <a:spLocks noGrp="1"/>
          </p:cNvSpPr>
          <p:nvPr>
            <p:ph idx="1"/>
          </p:nvPr>
        </p:nvSpPr>
        <p:spPr>
          <a:xfrm>
            <a:off x="1066800" y="1825714"/>
            <a:ext cx="10058400" cy="413346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Doug Schultz</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schultzhouse371@gmail.com</a:t>
            </a:r>
          </a:p>
          <a:p>
            <a:pPr marL="0" indent="0" algn="ctr">
              <a:buNone/>
            </a:pPr>
            <a:endParaRPr lang="en-US" dirty="0"/>
          </a:p>
        </p:txBody>
      </p:sp>
      <p:pic>
        <p:nvPicPr>
          <p:cNvPr id="7" name="Picture 6">
            <a:extLst>
              <a:ext uri="{FF2B5EF4-FFF2-40B4-BE49-F238E27FC236}">
                <a16:creationId xmlns:a16="http://schemas.microsoft.com/office/drawing/2014/main" id="{BCE94E94-4B3B-E7A8-58E0-8A2E447107EF}"/>
              </a:ext>
            </a:extLst>
          </p:cNvPr>
          <p:cNvPicPr>
            <a:picLocks noChangeAspect="1"/>
          </p:cNvPicPr>
          <p:nvPr/>
        </p:nvPicPr>
        <p:blipFill>
          <a:blip r:embed="rId2"/>
          <a:srcRect/>
          <a:stretch/>
        </p:blipFill>
        <p:spPr>
          <a:xfrm>
            <a:off x="2233184" y="2505074"/>
            <a:ext cx="2401157" cy="3710331"/>
          </a:xfrm>
          <a:prstGeom prst="rect">
            <a:avLst/>
          </a:prstGeom>
        </p:spPr>
      </p:pic>
      <p:sp>
        <p:nvSpPr>
          <p:cNvPr id="9" name="TextBox 8">
            <a:extLst>
              <a:ext uri="{FF2B5EF4-FFF2-40B4-BE49-F238E27FC236}">
                <a16:creationId xmlns:a16="http://schemas.microsoft.com/office/drawing/2014/main" id="{C8581BE5-AEF2-30FF-0755-0B6D23A57D5F}"/>
              </a:ext>
            </a:extLst>
          </p:cNvPr>
          <p:cNvSpPr txBox="1"/>
          <p:nvPr/>
        </p:nvSpPr>
        <p:spPr>
          <a:xfrm>
            <a:off x="5915025" y="2628899"/>
            <a:ext cx="4419600" cy="3693319"/>
          </a:xfrm>
          <a:prstGeom prst="rect">
            <a:avLst/>
          </a:prstGeom>
          <a:noFill/>
        </p:spPr>
        <p:txBody>
          <a:bodyPr wrap="square" rtlCol="0">
            <a:spAutoFit/>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Looking for a few good Men, Women, Girls, &amp; Boys to serve the church up front and lead the congregation every Sunday and on selected other worship days.</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With enough people you would only have to serve 1 Sunday a month 2 weeks a year.</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Come and see the service, the congregation, the church from a different perspective.</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Be one of the Brave, the Proud, the one who is an Acolyte.</a:t>
            </a:r>
          </a:p>
        </p:txBody>
      </p:sp>
    </p:spTree>
    <p:extLst>
      <p:ext uri="{BB962C8B-B14F-4D97-AF65-F5344CB8AC3E}">
        <p14:creationId xmlns:p14="http://schemas.microsoft.com/office/powerpoint/2010/main" val="148024529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B1DE-38FE-9C68-0504-7C5DB4BDEFFA}"/>
              </a:ext>
            </a:extLst>
          </p:cNvPr>
          <p:cNvSpPr>
            <a:spLocks noGrp="1"/>
          </p:cNvSpPr>
          <p:nvPr>
            <p:ph type="title"/>
          </p:nvPr>
        </p:nvSpPr>
        <p:spPr>
          <a:xfrm>
            <a:off x="1066800" y="642594"/>
            <a:ext cx="10058400" cy="1043331"/>
          </a:xfrm>
        </p:spPr>
        <p:txBody>
          <a:bodyPr/>
          <a:lstStyle/>
          <a:p>
            <a:pPr algn="ctr"/>
            <a:r>
              <a:rPr lang="en-US" sz="4400" b="1" dirty="0">
                <a:solidFill>
                  <a:prstClr val="black">
                    <a:lumMod val="85000"/>
                    <a:lumOff val="15000"/>
                  </a:prstClr>
                </a:solidFill>
                <a:latin typeface="Avenir Next LT Pro Light" panose="02020404030301010803"/>
              </a:rPr>
              <a:t>Rise Against Hunger</a:t>
            </a:r>
            <a:endParaRPr lang="en-US" dirty="0"/>
          </a:p>
        </p:txBody>
      </p:sp>
      <p:sp>
        <p:nvSpPr>
          <p:cNvPr id="3" name="Content Placeholder 2">
            <a:extLst>
              <a:ext uri="{FF2B5EF4-FFF2-40B4-BE49-F238E27FC236}">
                <a16:creationId xmlns:a16="http://schemas.microsoft.com/office/drawing/2014/main" id="{811A9589-867B-90EB-3BE5-26CE35BFBA47}"/>
              </a:ext>
            </a:extLst>
          </p:cNvPr>
          <p:cNvSpPr>
            <a:spLocks noGrp="1"/>
          </p:cNvSpPr>
          <p:nvPr>
            <p:ph idx="1"/>
          </p:nvPr>
        </p:nvSpPr>
        <p:spPr>
          <a:xfrm>
            <a:off x="1066800" y="1609725"/>
            <a:ext cx="10058400" cy="434301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Mark Hatley</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mark@hatleysales.com</a:t>
            </a:r>
          </a:p>
          <a:p>
            <a:pPr algn="ctr"/>
            <a:endParaRPr lang="en-US" dirty="0"/>
          </a:p>
        </p:txBody>
      </p:sp>
      <p:sp>
        <p:nvSpPr>
          <p:cNvPr id="5" name="TextBox 4">
            <a:extLst>
              <a:ext uri="{FF2B5EF4-FFF2-40B4-BE49-F238E27FC236}">
                <a16:creationId xmlns:a16="http://schemas.microsoft.com/office/drawing/2014/main" id="{99CFAB48-FF16-F4EB-7621-045340479607}"/>
              </a:ext>
            </a:extLst>
          </p:cNvPr>
          <p:cNvSpPr txBox="1"/>
          <p:nvPr/>
        </p:nvSpPr>
        <p:spPr>
          <a:xfrm>
            <a:off x="876300" y="2581275"/>
            <a:ext cx="3571875" cy="3170099"/>
          </a:xfrm>
          <a:prstGeom prst="rect">
            <a:avLst/>
          </a:prstGeom>
          <a:noFill/>
        </p:spPr>
        <p:txBody>
          <a:bodyPr wrap="square" rtlCol="0">
            <a:spAutoFit/>
          </a:bodyPr>
          <a:lstStyle/>
          <a:p>
            <a:pPr marL="0" marR="0" algn="ctr">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Rise Against Hunger is growing a global movement to end hunger by empowering communities, nourishing lives and responding to emergencies.  St. Patrick’s annually participates in a “Meal Packing Event” where 50-60 members package 10,000 meals that are sent to areas of need around the world.</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13055D8-C94F-B3E5-2532-9FA7EEC99140}"/>
              </a:ext>
            </a:extLst>
          </p:cNvPr>
          <p:cNvPicPr>
            <a:picLocks noChangeAspect="1"/>
          </p:cNvPicPr>
          <p:nvPr/>
        </p:nvPicPr>
        <p:blipFill>
          <a:blip r:embed="rId2"/>
          <a:stretch>
            <a:fillRect/>
          </a:stretch>
        </p:blipFill>
        <p:spPr>
          <a:xfrm>
            <a:off x="5638800" y="2581275"/>
            <a:ext cx="5476876" cy="3253586"/>
          </a:xfrm>
          <a:prstGeom prst="rect">
            <a:avLst/>
          </a:prstGeom>
        </p:spPr>
      </p:pic>
    </p:spTree>
    <p:extLst>
      <p:ext uri="{BB962C8B-B14F-4D97-AF65-F5344CB8AC3E}">
        <p14:creationId xmlns:p14="http://schemas.microsoft.com/office/powerpoint/2010/main" val="12647164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FA75-EE86-CB27-B164-DAE84B1684F5}"/>
              </a:ext>
            </a:extLst>
          </p:cNvPr>
          <p:cNvSpPr>
            <a:spLocks noGrp="1"/>
          </p:cNvSpPr>
          <p:nvPr>
            <p:ph type="title"/>
          </p:nvPr>
        </p:nvSpPr>
        <p:spPr>
          <a:xfrm>
            <a:off x="1066800" y="642594"/>
            <a:ext cx="10058400" cy="871881"/>
          </a:xfrm>
        </p:spPr>
        <p:txBody>
          <a:bodyPr>
            <a:normAutofit/>
          </a:bodyPr>
          <a:lstStyle/>
          <a:p>
            <a:pPr algn="ctr"/>
            <a:r>
              <a:rPr lang="en-US" sz="4400" b="1" dirty="0"/>
              <a:t>Seekers</a:t>
            </a:r>
          </a:p>
        </p:txBody>
      </p:sp>
      <p:sp>
        <p:nvSpPr>
          <p:cNvPr id="3" name="Content Placeholder 2">
            <a:extLst>
              <a:ext uri="{FF2B5EF4-FFF2-40B4-BE49-F238E27FC236}">
                <a16:creationId xmlns:a16="http://schemas.microsoft.com/office/drawing/2014/main" id="{98BCE103-3739-0B45-4DEA-B5DBF2314570}"/>
              </a:ext>
            </a:extLst>
          </p:cNvPr>
          <p:cNvSpPr>
            <a:spLocks noGrp="1"/>
          </p:cNvSpPr>
          <p:nvPr>
            <p:ph idx="1"/>
          </p:nvPr>
        </p:nvSpPr>
        <p:spPr>
          <a:xfrm>
            <a:off x="1066800" y="1514475"/>
            <a:ext cx="10058400" cy="4438269"/>
          </a:xfrm>
        </p:spPr>
        <p:txBody>
          <a:bodyPr>
            <a:normAutofit/>
          </a:bodyPr>
          <a:lstStyle/>
          <a:p>
            <a:pPr marL="0" indent="0" algn="ctr">
              <a:buNone/>
            </a:pPr>
            <a:r>
              <a:rPr lang="en-US" sz="2000" b="1" dirty="0"/>
              <a:t>Contact:  </a:t>
            </a:r>
            <a:r>
              <a:rPr lang="en-US" sz="2000" dirty="0"/>
              <a:t>Pam Hatley, pamhatley2@gmail.com</a:t>
            </a:r>
          </a:p>
          <a:p>
            <a:pPr marL="0" indent="0" algn="ctr">
              <a:buNone/>
            </a:pPr>
            <a:endParaRPr lang="en-US" sz="2000" b="1" dirty="0"/>
          </a:p>
        </p:txBody>
      </p:sp>
      <p:pic>
        <p:nvPicPr>
          <p:cNvPr id="5" name="Picture 4">
            <a:extLst>
              <a:ext uri="{FF2B5EF4-FFF2-40B4-BE49-F238E27FC236}">
                <a16:creationId xmlns:a16="http://schemas.microsoft.com/office/drawing/2014/main" id="{ED1A996D-80C3-AA3C-D579-9082021E8BF8}"/>
              </a:ext>
            </a:extLst>
          </p:cNvPr>
          <p:cNvPicPr>
            <a:picLocks noChangeAspect="1"/>
          </p:cNvPicPr>
          <p:nvPr/>
        </p:nvPicPr>
        <p:blipFill>
          <a:blip r:embed="rId2"/>
          <a:stretch>
            <a:fillRect/>
          </a:stretch>
        </p:blipFill>
        <p:spPr>
          <a:xfrm>
            <a:off x="1066800" y="2618739"/>
            <a:ext cx="4953000" cy="3091497"/>
          </a:xfrm>
          <a:prstGeom prst="rect">
            <a:avLst/>
          </a:prstGeom>
        </p:spPr>
      </p:pic>
      <p:sp>
        <p:nvSpPr>
          <p:cNvPr id="6" name="TextBox 5">
            <a:extLst>
              <a:ext uri="{FF2B5EF4-FFF2-40B4-BE49-F238E27FC236}">
                <a16:creationId xmlns:a16="http://schemas.microsoft.com/office/drawing/2014/main" id="{641F6AC5-05E3-F681-F89A-1DA07FA7F997}"/>
              </a:ext>
            </a:extLst>
          </p:cNvPr>
          <p:cNvSpPr txBox="1"/>
          <p:nvPr/>
        </p:nvSpPr>
        <p:spPr>
          <a:xfrm>
            <a:off x="6600825" y="2618738"/>
            <a:ext cx="4724399" cy="2246769"/>
          </a:xfrm>
          <a:prstGeom prst="rect">
            <a:avLst/>
          </a:prstGeom>
          <a:noFill/>
        </p:spPr>
        <p:txBody>
          <a:bodyPr wrap="square" rtlCol="0">
            <a:spAutoFit/>
          </a:bodyPr>
          <a:lstStyle/>
          <a:p>
            <a:pPr marL="0" marR="0" algn="ctr" fontAlgn="base">
              <a:spcBef>
                <a:spcPts val="0"/>
              </a:spcBef>
              <a:spcAft>
                <a:spcPts val="0"/>
              </a:spcAft>
            </a:pPr>
            <a:r>
              <a:rPr lang="en-US" sz="2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 Seekers are a group of men and women who meet on the second Sunday evening of each month at various members’ homes to deepen our relationships with God and one another.  We share food and discussion using video clips, movies, and books as tools.</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54800736"/>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FA75-EE86-CB27-B164-DAE84B1684F5}"/>
              </a:ext>
            </a:extLst>
          </p:cNvPr>
          <p:cNvSpPr>
            <a:spLocks noGrp="1"/>
          </p:cNvSpPr>
          <p:nvPr>
            <p:ph type="title"/>
          </p:nvPr>
        </p:nvSpPr>
        <p:spPr>
          <a:xfrm>
            <a:off x="1066800" y="642594"/>
            <a:ext cx="10058400" cy="871881"/>
          </a:xfrm>
        </p:spPr>
        <p:txBody>
          <a:bodyPr>
            <a:normAutofit/>
          </a:bodyPr>
          <a:lstStyle/>
          <a:p>
            <a:pPr algn="ctr"/>
            <a:r>
              <a:rPr lang="en-US" sz="4400" b="1" dirty="0"/>
              <a:t>Skills Sharing</a:t>
            </a:r>
          </a:p>
        </p:txBody>
      </p:sp>
      <p:sp>
        <p:nvSpPr>
          <p:cNvPr id="3" name="Content Placeholder 2">
            <a:extLst>
              <a:ext uri="{FF2B5EF4-FFF2-40B4-BE49-F238E27FC236}">
                <a16:creationId xmlns:a16="http://schemas.microsoft.com/office/drawing/2014/main" id="{98BCE103-3739-0B45-4DEA-B5DBF2314570}"/>
              </a:ext>
            </a:extLst>
          </p:cNvPr>
          <p:cNvSpPr>
            <a:spLocks noGrp="1"/>
          </p:cNvSpPr>
          <p:nvPr>
            <p:ph idx="1"/>
          </p:nvPr>
        </p:nvSpPr>
        <p:spPr>
          <a:xfrm>
            <a:off x="1066800" y="1514475"/>
            <a:ext cx="10058400" cy="4438269"/>
          </a:xfrm>
        </p:spPr>
        <p:txBody>
          <a:bodyPr>
            <a:normAutofit/>
          </a:bodyPr>
          <a:lstStyle/>
          <a:p>
            <a:pPr marL="0" indent="0" algn="ctr">
              <a:buNone/>
            </a:pPr>
            <a:r>
              <a:rPr lang="en-US" sz="2000" b="1" dirty="0"/>
              <a:t>Contact:  </a:t>
            </a:r>
            <a:r>
              <a:rPr lang="en-US" sz="2000" dirty="0"/>
              <a:t>Kate York, parishadmin@welcomestpat.org</a:t>
            </a:r>
          </a:p>
          <a:p>
            <a:pPr marL="0" indent="0" algn="ctr">
              <a:buNone/>
            </a:pPr>
            <a:endParaRPr lang="en-US" sz="2000" b="1" dirty="0"/>
          </a:p>
        </p:txBody>
      </p:sp>
      <p:sp>
        <p:nvSpPr>
          <p:cNvPr id="6" name="TextBox 5">
            <a:extLst>
              <a:ext uri="{FF2B5EF4-FFF2-40B4-BE49-F238E27FC236}">
                <a16:creationId xmlns:a16="http://schemas.microsoft.com/office/drawing/2014/main" id="{641F6AC5-05E3-F681-F89A-1DA07FA7F997}"/>
              </a:ext>
            </a:extLst>
          </p:cNvPr>
          <p:cNvSpPr txBox="1"/>
          <p:nvPr/>
        </p:nvSpPr>
        <p:spPr>
          <a:xfrm>
            <a:off x="6600825" y="2618738"/>
            <a:ext cx="4724399" cy="2862322"/>
          </a:xfrm>
          <a:prstGeom prst="rect">
            <a:avLst/>
          </a:prstGeom>
          <a:noFill/>
        </p:spPr>
        <p:txBody>
          <a:bodyPr wrap="square" rtlCol="0">
            <a:spAutoFit/>
          </a:bodyPr>
          <a:lstStyle/>
          <a:p>
            <a:pPr marL="0" marR="0" algn="ctr" fontAlgn="base">
              <a:spcBef>
                <a:spcPts val="0"/>
              </a:spcBef>
              <a:spcAft>
                <a:spcPts val="0"/>
              </a:spcAft>
            </a:pPr>
            <a:r>
              <a:rPr lang="en-US" sz="1800" dirty="0">
                <a:solidFill>
                  <a:srgbClr val="4D4D4D"/>
                </a:solidFill>
                <a:effectLst/>
                <a:latin typeface="Arial" panose="020B0604020202020204" pitchFamily="34" charset="0"/>
                <a:ea typeface="Times New Roman" panose="02020603050405020304" pitchFamily="18" charset="0"/>
              </a:rPr>
              <a:t>Do you have a skill that could help a fellow parishioner? If so, St. Patrick’s needs you! Our Skill Share Program will connect talented people with church members who need those skills. In exchange for the skill shared, the recipient will make a donation to the church. To participate in sharing your talent, email Kate York at </a:t>
            </a:r>
            <a:r>
              <a:rPr lang="en-US" sz="1600" b="1" u="none" strike="noStrike" dirty="0">
                <a:effectLst/>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parishadmin@welcomestpat.org</a:t>
            </a:r>
            <a:r>
              <a:rPr lang="en-US" sz="1600" dirty="0">
                <a:effectLst/>
                <a:latin typeface="Arial" panose="020B0604020202020204" pitchFamily="34" charset="0"/>
                <a:ea typeface="Times New Roman" panose="02020603050405020304" pitchFamily="18" charset="0"/>
              </a:rPr>
              <a:t>, </a:t>
            </a:r>
            <a:r>
              <a:rPr lang="en-US" sz="1800" dirty="0">
                <a:solidFill>
                  <a:srgbClr val="4D4D4D"/>
                </a:solidFill>
                <a:effectLst/>
                <a:latin typeface="Arial" panose="020B0604020202020204" pitchFamily="34" charset="0"/>
                <a:ea typeface="Times New Roman" panose="02020603050405020304" pitchFamily="18" charset="0"/>
              </a:rPr>
              <a:t>and tell her what talent you’d like to share.</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descr="A group of tools and a sign">
            <a:extLst>
              <a:ext uri="{FF2B5EF4-FFF2-40B4-BE49-F238E27FC236}">
                <a16:creationId xmlns:a16="http://schemas.microsoft.com/office/drawing/2014/main" id="{85D522A7-E531-9A19-A357-2FBFFCF3F9B6}"/>
              </a:ext>
            </a:extLst>
          </p:cNvPr>
          <p:cNvPicPr>
            <a:picLocks noChangeAspect="1"/>
          </p:cNvPicPr>
          <p:nvPr/>
        </p:nvPicPr>
        <p:blipFill>
          <a:blip r:embed="rId3"/>
          <a:stretch>
            <a:fillRect/>
          </a:stretch>
        </p:blipFill>
        <p:spPr>
          <a:xfrm>
            <a:off x="1066800" y="2137919"/>
            <a:ext cx="4286656" cy="3771332"/>
          </a:xfrm>
          <a:prstGeom prst="rect">
            <a:avLst/>
          </a:prstGeom>
        </p:spPr>
      </p:pic>
    </p:spTree>
    <p:extLst>
      <p:ext uri="{BB962C8B-B14F-4D97-AF65-F5344CB8AC3E}">
        <p14:creationId xmlns:p14="http://schemas.microsoft.com/office/powerpoint/2010/main" val="56221894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F0B-A5A3-30D1-EED0-58D2BC1BAC35}"/>
              </a:ext>
            </a:extLst>
          </p:cNvPr>
          <p:cNvSpPr>
            <a:spLocks noGrp="1"/>
          </p:cNvSpPr>
          <p:nvPr>
            <p:ph type="title"/>
          </p:nvPr>
        </p:nvSpPr>
        <p:spPr>
          <a:xfrm>
            <a:off x="1066800" y="642594"/>
            <a:ext cx="10058400" cy="795681"/>
          </a:xfrm>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Sojourners</a:t>
            </a:r>
            <a:endParaRPr lang="en-US" dirty="0"/>
          </a:p>
        </p:txBody>
      </p:sp>
      <p:sp>
        <p:nvSpPr>
          <p:cNvPr id="3" name="Content Placeholder 2">
            <a:extLst>
              <a:ext uri="{FF2B5EF4-FFF2-40B4-BE49-F238E27FC236}">
                <a16:creationId xmlns:a16="http://schemas.microsoft.com/office/drawing/2014/main" id="{CE0B934A-ADC3-E6EF-CEED-B80EF6B4BF1A}"/>
              </a:ext>
            </a:extLst>
          </p:cNvPr>
          <p:cNvSpPr>
            <a:spLocks noGrp="1"/>
          </p:cNvSpPr>
          <p:nvPr>
            <p:ph idx="1"/>
          </p:nvPr>
        </p:nvSpPr>
        <p:spPr>
          <a:xfrm>
            <a:off x="1066800" y="1438275"/>
            <a:ext cx="10058400" cy="451446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Jean Messick</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messickj@gmail.com</a:t>
            </a:r>
          </a:p>
          <a:p>
            <a:pPr algn="ctr"/>
            <a:endParaRPr lang="en-US" dirty="0"/>
          </a:p>
        </p:txBody>
      </p:sp>
      <p:sp>
        <p:nvSpPr>
          <p:cNvPr id="4" name="TextBox 3">
            <a:extLst>
              <a:ext uri="{FF2B5EF4-FFF2-40B4-BE49-F238E27FC236}">
                <a16:creationId xmlns:a16="http://schemas.microsoft.com/office/drawing/2014/main" id="{822DAF8B-70D7-79C2-4D02-BDEF22FB17D1}"/>
              </a:ext>
            </a:extLst>
          </p:cNvPr>
          <p:cNvSpPr txBox="1"/>
          <p:nvPr/>
        </p:nvSpPr>
        <p:spPr>
          <a:xfrm>
            <a:off x="1200150" y="2714626"/>
            <a:ext cx="4276725" cy="2246769"/>
          </a:xfrm>
          <a:prstGeom prst="rect">
            <a:avLst/>
          </a:prstGeom>
          <a:noFill/>
        </p:spPr>
        <p:txBody>
          <a:bodyPr wrap="square" rtlCol="0">
            <a:spAutoFit/>
          </a:bodyPr>
          <a:lstStyle/>
          <a:p>
            <a:r>
              <a:rPr lang="en-US" sz="2000" b="0" i="0" dirty="0">
                <a:solidFill>
                  <a:srgbClr val="222222"/>
                </a:solidFill>
                <a:effectLst/>
                <a:latin typeface="Calibri" panose="020F0502020204030204" pitchFamily="34" charset="0"/>
                <a:cs typeface="Calibri" panose="020F0502020204030204" pitchFamily="34" charset="0"/>
              </a:rPr>
              <a:t>The Sojourners is a fellowship group that is open to all members of St. Patrick’s. We gather on the second Saturday of each month to discuss books, podcasts, movies, etc., that assist us in recognizing how God is with us in our everyday lives.</a:t>
            </a:r>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ABF40B2-1BBB-CC4E-A68E-E71EA59A3A0C}"/>
              </a:ext>
            </a:extLst>
          </p:cNvPr>
          <p:cNvPicPr>
            <a:picLocks noChangeAspect="1"/>
          </p:cNvPicPr>
          <p:nvPr/>
        </p:nvPicPr>
        <p:blipFill>
          <a:blip r:embed="rId2"/>
          <a:stretch>
            <a:fillRect/>
          </a:stretch>
        </p:blipFill>
        <p:spPr>
          <a:xfrm>
            <a:off x="5629275" y="2395500"/>
            <a:ext cx="5546725" cy="3152775"/>
          </a:xfrm>
          <a:prstGeom prst="rect">
            <a:avLst/>
          </a:prstGeom>
        </p:spPr>
      </p:pic>
    </p:spTree>
    <p:extLst>
      <p:ext uri="{BB962C8B-B14F-4D97-AF65-F5344CB8AC3E}">
        <p14:creationId xmlns:p14="http://schemas.microsoft.com/office/powerpoint/2010/main" val="358544914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55FA-4DF8-8E7E-0244-43FE93AA3C25}"/>
              </a:ext>
            </a:extLst>
          </p:cNvPr>
          <p:cNvSpPr>
            <a:spLocks noGrp="1"/>
          </p:cNvSpPr>
          <p:nvPr>
            <p:ph type="title"/>
          </p:nvPr>
        </p:nvSpPr>
        <p:spPr>
          <a:xfrm>
            <a:off x="1066800" y="642594"/>
            <a:ext cx="10058400" cy="833781"/>
          </a:xfrm>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Stephen Ministry</a:t>
            </a:r>
            <a:endParaRPr lang="en-US" dirty="0"/>
          </a:p>
        </p:txBody>
      </p:sp>
      <p:sp>
        <p:nvSpPr>
          <p:cNvPr id="3" name="Content Placeholder 2">
            <a:extLst>
              <a:ext uri="{FF2B5EF4-FFF2-40B4-BE49-F238E27FC236}">
                <a16:creationId xmlns:a16="http://schemas.microsoft.com/office/drawing/2014/main" id="{EB5B0E5A-99B1-E424-021D-323EC4223BFC}"/>
              </a:ext>
            </a:extLst>
          </p:cNvPr>
          <p:cNvSpPr>
            <a:spLocks noGrp="1"/>
          </p:cNvSpPr>
          <p:nvPr>
            <p:ph idx="1"/>
          </p:nvPr>
        </p:nvSpPr>
        <p:spPr>
          <a:xfrm>
            <a:off x="1066800" y="1381125"/>
            <a:ext cx="10058400" cy="457161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Rob Dyess, robertdyess@gmail.com</a:t>
            </a:r>
          </a:p>
          <a:p>
            <a:pPr algn="ctr"/>
            <a:endParaRPr lang="en-US" dirty="0"/>
          </a:p>
          <a:p>
            <a:pPr algn="ctr"/>
            <a:endParaRPr lang="en-US" dirty="0"/>
          </a:p>
        </p:txBody>
      </p:sp>
      <p:sp>
        <p:nvSpPr>
          <p:cNvPr id="4" name="TextBox 3">
            <a:extLst>
              <a:ext uri="{FF2B5EF4-FFF2-40B4-BE49-F238E27FC236}">
                <a16:creationId xmlns:a16="http://schemas.microsoft.com/office/drawing/2014/main" id="{4B2D3477-5ADB-87E9-4E97-A9D9059F9700}"/>
              </a:ext>
            </a:extLst>
          </p:cNvPr>
          <p:cNvSpPr txBox="1"/>
          <p:nvPr/>
        </p:nvSpPr>
        <p:spPr>
          <a:xfrm>
            <a:off x="6819902" y="2214906"/>
            <a:ext cx="4190999" cy="3170099"/>
          </a:xfrm>
          <a:prstGeom prst="rect">
            <a:avLst/>
          </a:prstGeom>
          <a:noFill/>
        </p:spPr>
        <p:txBody>
          <a:bodyPr wrap="square" rtlCol="0">
            <a:spAutoFit/>
          </a:bodyPr>
          <a:lstStyle/>
          <a:p>
            <a:pPr algn="ctr" fontAlgn="base"/>
            <a:r>
              <a:rPr lang="en-US" sz="2000" b="0" i="0" dirty="0">
                <a:solidFill>
                  <a:srgbClr val="4F5156"/>
                </a:solidFill>
                <a:effectLst/>
                <a:latin typeface="Calibri" panose="020F0502020204030204" pitchFamily="34" charset="0"/>
                <a:cs typeface="Calibri" panose="020F0502020204030204" pitchFamily="34" charset="0"/>
              </a:rPr>
              <a:t>Stephen Ministers are lay congregation members trained to provide one-to-one care to those experiencing a difficult time in life, such as grief, divorce, job loss, chronic or terminal illness, or relocation.</a:t>
            </a:r>
          </a:p>
          <a:p>
            <a:pPr algn="ctr" fontAlgn="base"/>
            <a:r>
              <a:rPr lang="en-US" sz="2000" b="0" i="0" dirty="0">
                <a:solidFill>
                  <a:srgbClr val="4F5156"/>
                </a:solidFill>
                <a:effectLst/>
                <a:latin typeface="Calibri" panose="020F0502020204030204" pitchFamily="34" charset="0"/>
                <a:cs typeface="Calibri" panose="020F0502020204030204" pitchFamily="34" charset="0"/>
              </a:rPr>
              <a:t>Stephen Ministers come from all walks of life, but they all share a passion for bringing Christ’s love and care to people during a time of need.</a:t>
            </a:r>
          </a:p>
        </p:txBody>
      </p:sp>
      <p:pic>
        <p:nvPicPr>
          <p:cNvPr id="6" name="Picture 5">
            <a:extLst>
              <a:ext uri="{FF2B5EF4-FFF2-40B4-BE49-F238E27FC236}">
                <a16:creationId xmlns:a16="http://schemas.microsoft.com/office/drawing/2014/main" id="{A17299DC-2038-9316-E82B-0CC25DEFEB99}"/>
              </a:ext>
            </a:extLst>
          </p:cNvPr>
          <p:cNvPicPr>
            <a:picLocks noChangeAspect="1"/>
          </p:cNvPicPr>
          <p:nvPr/>
        </p:nvPicPr>
        <p:blipFill>
          <a:blip r:embed="rId2"/>
          <a:stretch>
            <a:fillRect/>
          </a:stretch>
        </p:blipFill>
        <p:spPr>
          <a:xfrm>
            <a:off x="1308100" y="1888744"/>
            <a:ext cx="4064000" cy="4064000"/>
          </a:xfrm>
          <a:prstGeom prst="rect">
            <a:avLst/>
          </a:prstGeom>
        </p:spPr>
      </p:pic>
    </p:spTree>
    <p:extLst>
      <p:ext uri="{BB962C8B-B14F-4D97-AF65-F5344CB8AC3E}">
        <p14:creationId xmlns:p14="http://schemas.microsoft.com/office/powerpoint/2010/main" val="357893785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F0B-A5A3-30D1-EED0-58D2BC1BAC35}"/>
              </a:ext>
            </a:extLst>
          </p:cNvPr>
          <p:cNvSpPr>
            <a:spLocks noGrp="1"/>
          </p:cNvSpPr>
          <p:nvPr>
            <p:ph type="title"/>
          </p:nvPr>
        </p:nvSpPr>
        <p:spPr>
          <a:xfrm>
            <a:off x="1066800" y="642594"/>
            <a:ext cx="10058400" cy="795681"/>
          </a:xfrm>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Supper Club</a:t>
            </a:r>
            <a:endParaRPr lang="en-US" dirty="0"/>
          </a:p>
        </p:txBody>
      </p:sp>
      <p:sp>
        <p:nvSpPr>
          <p:cNvPr id="3" name="Content Placeholder 2">
            <a:extLst>
              <a:ext uri="{FF2B5EF4-FFF2-40B4-BE49-F238E27FC236}">
                <a16:creationId xmlns:a16="http://schemas.microsoft.com/office/drawing/2014/main" id="{CE0B934A-ADC3-E6EF-CEED-B80EF6B4BF1A}"/>
              </a:ext>
            </a:extLst>
          </p:cNvPr>
          <p:cNvSpPr>
            <a:spLocks noGrp="1"/>
          </p:cNvSpPr>
          <p:nvPr>
            <p:ph idx="1"/>
          </p:nvPr>
        </p:nvSpPr>
        <p:spPr>
          <a:xfrm>
            <a:off x="1066800" y="1438275"/>
            <a:ext cx="10058400" cy="451446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Jan </a:t>
            </a:r>
            <a:r>
              <a:rPr lang="en-US" sz="2000" dirty="0" err="1">
                <a:solidFill>
                  <a:prstClr val="black"/>
                </a:solidFill>
                <a:latin typeface="Avenir Next LT Pro" panose="02020404030301010803"/>
              </a:rPr>
              <a:t>Krumel</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jankrumel@gmail.com </a:t>
            </a:r>
          </a:p>
          <a:p>
            <a:pPr algn="ctr"/>
            <a:endParaRPr lang="en-US" dirty="0"/>
          </a:p>
        </p:txBody>
      </p:sp>
      <p:sp>
        <p:nvSpPr>
          <p:cNvPr id="4" name="TextBox 3">
            <a:extLst>
              <a:ext uri="{FF2B5EF4-FFF2-40B4-BE49-F238E27FC236}">
                <a16:creationId xmlns:a16="http://schemas.microsoft.com/office/drawing/2014/main" id="{822DAF8B-70D7-79C2-4D02-BDEF22FB17D1}"/>
              </a:ext>
            </a:extLst>
          </p:cNvPr>
          <p:cNvSpPr txBox="1"/>
          <p:nvPr/>
        </p:nvSpPr>
        <p:spPr>
          <a:xfrm>
            <a:off x="1427408" y="1968089"/>
            <a:ext cx="4451529" cy="4401205"/>
          </a:xfrm>
          <a:prstGeom prst="rect">
            <a:avLst/>
          </a:prstGeom>
          <a:noFill/>
        </p:spPr>
        <p:txBody>
          <a:bodyPr wrap="square" rtlCol="0">
            <a:spAutoFit/>
          </a:bodyPr>
          <a:lstStyle/>
          <a:p>
            <a:pPr algn="ctr"/>
            <a:r>
              <a:rPr lang="en-US" sz="2000" dirty="0">
                <a:solidFill>
                  <a:srgbClr val="4D4D4D"/>
                </a:solidFill>
                <a:effectLst/>
                <a:latin typeface="Calibri" panose="020F0502020204030204" pitchFamily="34" charset="0"/>
                <a:ea typeface="Times New Roman" panose="02020603050405020304" pitchFamily="18" charset="0"/>
                <a:cs typeface="Calibri" panose="020F0502020204030204" pitchFamily="34" charset="0"/>
              </a:rPr>
              <a:t>Our Supper Clubs are designed to be purely social, intended to help participants become better acquainted with one another. These groups are a great way to build and strengthen your ties to St Patrick’s. All who sign up for Supper Club will be selected to a group of six people. Each group will decide where, and how often, to meet for a meal. It is suggested that each group recruit two other people, either from within or outside of the congregation. To sign up for Supper Club, contact Jan </a:t>
            </a:r>
            <a:r>
              <a:rPr lang="en-US" sz="2000" dirty="0" err="1">
                <a:solidFill>
                  <a:srgbClr val="4D4D4D"/>
                </a:solidFill>
                <a:effectLst/>
                <a:latin typeface="Calibri" panose="020F0502020204030204" pitchFamily="34" charset="0"/>
                <a:ea typeface="Times New Roman" panose="02020603050405020304" pitchFamily="18" charset="0"/>
                <a:cs typeface="Calibri" panose="020F0502020204030204" pitchFamily="34" charset="0"/>
              </a:rPr>
              <a:t>Krumel</a:t>
            </a:r>
            <a:r>
              <a:rPr lang="en-US" sz="2000" dirty="0">
                <a:solidFill>
                  <a:srgbClr val="4D4D4D"/>
                </a:solidFill>
                <a:effectLst/>
                <a:latin typeface="Calibri" panose="020F0502020204030204" pitchFamily="34" charset="0"/>
                <a:ea typeface="Times New Roman" panose="02020603050405020304" pitchFamily="18" charset="0"/>
                <a:cs typeface="Calibri" panose="020F0502020204030204" pitchFamily="34" charset="0"/>
              </a:rPr>
              <a:t> at </a:t>
            </a:r>
            <a:r>
              <a:rPr lang="en-US" sz="2000" b="1" u="none" strike="noStrike" dirty="0">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jankrumel@gmail.com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pic>
        <p:nvPicPr>
          <p:cNvPr id="7" name="Picture 6" descr="A group of people praying at a table&#10;&#10;Description automatically generated">
            <a:extLst>
              <a:ext uri="{FF2B5EF4-FFF2-40B4-BE49-F238E27FC236}">
                <a16:creationId xmlns:a16="http://schemas.microsoft.com/office/drawing/2014/main" id="{CC1D5CFF-5B02-DDC3-6179-184B1E79C6E8}"/>
              </a:ext>
            </a:extLst>
          </p:cNvPr>
          <p:cNvPicPr>
            <a:picLocks noChangeAspect="1"/>
          </p:cNvPicPr>
          <p:nvPr/>
        </p:nvPicPr>
        <p:blipFill>
          <a:blip r:embed="rId3"/>
          <a:stretch>
            <a:fillRect/>
          </a:stretch>
        </p:blipFill>
        <p:spPr>
          <a:xfrm>
            <a:off x="6547747" y="1968089"/>
            <a:ext cx="3259515" cy="4213178"/>
          </a:xfrm>
          <a:prstGeom prst="rect">
            <a:avLst/>
          </a:prstGeom>
        </p:spPr>
      </p:pic>
    </p:spTree>
    <p:extLst>
      <p:ext uri="{BB962C8B-B14F-4D97-AF65-F5344CB8AC3E}">
        <p14:creationId xmlns:p14="http://schemas.microsoft.com/office/powerpoint/2010/main" val="5473553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55FA-4DF8-8E7E-0244-43FE93AA3C25}"/>
              </a:ext>
            </a:extLst>
          </p:cNvPr>
          <p:cNvSpPr>
            <a:spLocks noGrp="1"/>
          </p:cNvSpPr>
          <p:nvPr>
            <p:ph type="title"/>
          </p:nvPr>
        </p:nvSpPr>
        <p:spPr>
          <a:xfrm>
            <a:off x="1066800" y="642594"/>
            <a:ext cx="10058400" cy="833781"/>
          </a:xfrm>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St. Patrick’s Endowment</a:t>
            </a:r>
            <a:endParaRPr lang="en-US" dirty="0"/>
          </a:p>
        </p:txBody>
      </p:sp>
      <p:sp>
        <p:nvSpPr>
          <p:cNvPr id="3" name="Content Placeholder 2">
            <a:extLst>
              <a:ext uri="{FF2B5EF4-FFF2-40B4-BE49-F238E27FC236}">
                <a16:creationId xmlns:a16="http://schemas.microsoft.com/office/drawing/2014/main" id="{EB5B0E5A-99B1-E424-021D-323EC4223BFC}"/>
              </a:ext>
            </a:extLst>
          </p:cNvPr>
          <p:cNvSpPr>
            <a:spLocks noGrp="1"/>
          </p:cNvSpPr>
          <p:nvPr>
            <p:ph idx="1"/>
          </p:nvPr>
        </p:nvSpPr>
        <p:spPr>
          <a:xfrm>
            <a:off x="1066800" y="1381125"/>
            <a:ext cx="10058400" cy="457161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Contacts</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Jan </a:t>
            </a:r>
            <a:r>
              <a:rPr kumimoji="0" lang="en-US" sz="2000" b="0" i="0" u="none" strike="noStrike" kern="1200" cap="none" spc="0" normalizeH="0" baseline="0" noProof="0" dirty="0" err="1">
                <a:ln>
                  <a:noFill/>
                </a:ln>
                <a:solidFill>
                  <a:prstClr val="black"/>
                </a:solidFill>
                <a:effectLst/>
                <a:uLnTx/>
                <a:uFillTx/>
                <a:latin typeface="Avenir Next LT Pro" panose="02020404030301010803"/>
                <a:ea typeface="+mn-ea"/>
                <a:cs typeface="+mn-cs"/>
              </a:rPr>
              <a:t>Lamm</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(jlamm54@gmail.com), David Page (davidjoannapage@aol.com), Ben Adams (bensadamsjr@gmail.com)</a:t>
            </a:r>
          </a:p>
          <a:p>
            <a:pPr algn="ctr"/>
            <a:endParaRPr lang="en-US" dirty="0"/>
          </a:p>
          <a:p>
            <a:pPr algn="ctr"/>
            <a:endParaRPr lang="en-US" dirty="0"/>
          </a:p>
        </p:txBody>
      </p:sp>
      <p:sp>
        <p:nvSpPr>
          <p:cNvPr id="4" name="TextBox 3">
            <a:extLst>
              <a:ext uri="{FF2B5EF4-FFF2-40B4-BE49-F238E27FC236}">
                <a16:creationId xmlns:a16="http://schemas.microsoft.com/office/drawing/2014/main" id="{4B2D3477-5ADB-87E9-4E97-A9D9059F9700}"/>
              </a:ext>
            </a:extLst>
          </p:cNvPr>
          <p:cNvSpPr txBox="1"/>
          <p:nvPr/>
        </p:nvSpPr>
        <p:spPr>
          <a:xfrm>
            <a:off x="6819902" y="2214906"/>
            <a:ext cx="4190999" cy="3170099"/>
          </a:xfrm>
          <a:prstGeom prst="rect">
            <a:avLst/>
          </a:prstGeom>
          <a:noFill/>
        </p:spPr>
        <p:txBody>
          <a:bodyPr wrap="square" rtlCol="0">
            <a:spAutoFit/>
          </a:bodyPr>
          <a:lstStyle/>
          <a:p>
            <a:pPr algn="ctr" fontAlgn="base"/>
            <a:r>
              <a:rPr lang="en-US" sz="2000" b="0" i="0" dirty="0">
                <a:solidFill>
                  <a:srgbClr val="4F5156"/>
                </a:solidFill>
                <a:effectLst/>
                <a:latin typeface="Calibri" panose="020F0502020204030204" pitchFamily="34" charset="0"/>
                <a:cs typeface="Calibri" panose="020F0502020204030204" pitchFamily="34" charset="0"/>
              </a:rPr>
              <a:t>St. Patrick's Endowment was established to generate support for our ministries beyond the annual operating budget, and to build a legacy fund that will sustain the work and ministries of the church to future generations.</a:t>
            </a:r>
          </a:p>
          <a:p>
            <a:pPr algn="ctr" fontAlgn="base"/>
            <a:r>
              <a:rPr lang="en-US" sz="2000" b="0" i="0" dirty="0">
                <a:solidFill>
                  <a:srgbClr val="4F5156"/>
                </a:solidFill>
                <a:effectLst/>
                <a:latin typeface="Calibri" panose="020F0502020204030204" pitchFamily="34" charset="0"/>
                <a:cs typeface="Calibri" panose="020F0502020204030204" pitchFamily="34" charset="0"/>
              </a:rPr>
              <a:t>Income from the endowment will be distributed semi-annually through a grant </a:t>
            </a:r>
            <a:r>
              <a:rPr lang="en-US" sz="2000" dirty="0">
                <a:solidFill>
                  <a:srgbClr val="4F5156"/>
                </a:solidFill>
                <a:latin typeface="Calibri" panose="020F0502020204030204" pitchFamily="34" charset="0"/>
                <a:cs typeface="Calibri" panose="020F0502020204030204" pitchFamily="34" charset="0"/>
              </a:rPr>
              <a:t>a</a:t>
            </a:r>
            <a:r>
              <a:rPr lang="en-US" sz="2000" b="0" i="0" dirty="0">
                <a:solidFill>
                  <a:srgbClr val="4F5156"/>
                </a:solidFill>
                <a:effectLst/>
                <a:latin typeface="Calibri" panose="020F0502020204030204" pitchFamily="34" charset="0"/>
                <a:cs typeface="Calibri" panose="020F0502020204030204" pitchFamily="34" charset="0"/>
              </a:rPr>
              <a:t>pplication.</a:t>
            </a:r>
          </a:p>
        </p:txBody>
      </p:sp>
      <p:pic>
        <p:nvPicPr>
          <p:cNvPr id="7" name="Picture 6" descr="A green cross with a white background&#10;&#10;Description automatically generated">
            <a:extLst>
              <a:ext uri="{FF2B5EF4-FFF2-40B4-BE49-F238E27FC236}">
                <a16:creationId xmlns:a16="http://schemas.microsoft.com/office/drawing/2014/main" id="{96514D05-8A8F-51C4-7D45-09BB76F5668B}"/>
              </a:ext>
            </a:extLst>
          </p:cNvPr>
          <p:cNvPicPr>
            <a:picLocks noChangeAspect="1"/>
          </p:cNvPicPr>
          <p:nvPr/>
        </p:nvPicPr>
        <p:blipFill>
          <a:blip r:embed="rId2"/>
          <a:stretch>
            <a:fillRect/>
          </a:stretch>
        </p:blipFill>
        <p:spPr>
          <a:xfrm>
            <a:off x="1066800" y="2260242"/>
            <a:ext cx="4561268" cy="3509494"/>
          </a:xfrm>
          <a:prstGeom prst="rect">
            <a:avLst/>
          </a:prstGeom>
        </p:spPr>
      </p:pic>
    </p:spTree>
    <p:extLst>
      <p:ext uri="{BB962C8B-B14F-4D97-AF65-F5344CB8AC3E}">
        <p14:creationId xmlns:p14="http://schemas.microsoft.com/office/powerpoint/2010/main" val="39076035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F0B-A5A3-30D1-EED0-58D2BC1BAC35}"/>
              </a:ext>
            </a:extLst>
          </p:cNvPr>
          <p:cNvSpPr>
            <a:spLocks noGrp="1"/>
          </p:cNvSpPr>
          <p:nvPr>
            <p:ph type="title"/>
          </p:nvPr>
        </p:nvSpPr>
        <p:spPr>
          <a:xfrm>
            <a:off x="1066800" y="642594"/>
            <a:ext cx="10058400" cy="795681"/>
          </a:xfrm>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St. Patrick’s Posey Posse</a:t>
            </a:r>
            <a:endParaRPr lang="en-US" dirty="0"/>
          </a:p>
        </p:txBody>
      </p:sp>
      <p:sp>
        <p:nvSpPr>
          <p:cNvPr id="3" name="Content Placeholder 2">
            <a:extLst>
              <a:ext uri="{FF2B5EF4-FFF2-40B4-BE49-F238E27FC236}">
                <a16:creationId xmlns:a16="http://schemas.microsoft.com/office/drawing/2014/main" id="{CE0B934A-ADC3-E6EF-CEED-B80EF6B4BF1A}"/>
              </a:ext>
            </a:extLst>
          </p:cNvPr>
          <p:cNvSpPr>
            <a:spLocks noGrp="1"/>
          </p:cNvSpPr>
          <p:nvPr>
            <p:ph idx="1"/>
          </p:nvPr>
        </p:nvSpPr>
        <p:spPr>
          <a:xfrm>
            <a:off x="1066800" y="1438275"/>
            <a:ext cx="10058400" cy="451446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Brenda Hartsell</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bhartsell@bellsouth.net </a:t>
            </a:r>
          </a:p>
          <a:p>
            <a:pPr algn="ctr"/>
            <a:endParaRPr lang="en-US" dirty="0"/>
          </a:p>
        </p:txBody>
      </p:sp>
      <p:sp>
        <p:nvSpPr>
          <p:cNvPr id="4" name="TextBox 3">
            <a:extLst>
              <a:ext uri="{FF2B5EF4-FFF2-40B4-BE49-F238E27FC236}">
                <a16:creationId xmlns:a16="http://schemas.microsoft.com/office/drawing/2014/main" id="{822DAF8B-70D7-79C2-4D02-BDEF22FB17D1}"/>
              </a:ext>
            </a:extLst>
          </p:cNvPr>
          <p:cNvSpPr txBox="1"/>
          <p:nvPr/>
        </p:nvSpPr>
        <p:spPr>
          <a:xfrm>
            <a:off x="1427408" y="1968089"/>
            <a:ext cx="4451529" cy="3170099"/>
          </a:xfrm>
          <a:prstGeom prst="rect">
            <a:avLst/>
          </a:prstGeom>
          <a:noFill/>
        </p:spPr>
        <p:txBody>
          <a:bodyPr wrap="square" rtlCol="0">
            <a:spAutoFit/>
          </a:bodyPr>
          <a:lstStyle/>
          <a:p>
            <a:pPr algn="ctr"/>
            <a:r>
              <a:rPr lang="en-US" sz="2000">
                <a:latin typeface="Calibri" panose="020F0502020204030204" pitchFamily="34" charset="0"/>
                <a:cs typeface="Calibri" panose="020F0502020204030204" pitchFamily="34" charset="0"/>
              </a:rPr>
              <a:t>Do you like flowers? Can you put them in a vase? St. Patrick's is organizing a Flower Guild to add more personalization to our Sunday flower ministry. Please join us for an organizational meeting between services. We will meet at 9:15 a.m. in the Sanctuary. Feel free to contact Brenda Hartsell at bhartsell@bellsouth.net for more information.</a:t>
            </a:r>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3D95340-60E8-E620-4CB0-AB8E9929DA41}"/>
              </a:ext>
            </a:extLst>
          </p:cNvPr>
          <p:cNvPicPr>
            <a:picLocks noChangeAspect="1"/>
          </p:cNvPicPr>
          <p:nvPr/>
        </p:nvPicPr>
        <p:blipFill>
          <a:blip r:embed="rId2"/>
          <a:srcRect/>
          <a:stretch/>
        </p:blipFill>
        <p:spPr>
          <a:xfrm>
            <a:off x="7276563" y="2062849"/>
            <a:ext cx="3419341" cy="3584537"/>
          </a:xfrm>
          <a:prstGeom prst="rect">
            <a:avLst/>
          </a:prstGeom>
        </p:spPr>
      </p:pic>
    </p:spTree>
    <p:extLst>
      <p:ext uri="{BB962C8B-B14F-4D97-AF65-F5344CB8AC3E}">
        <p14:creationId xmlns:p14="http://schemas.microsoft.com/office/powerpoint/2010/main" val="26857748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E40B-A4EE-388E-46FC-ABBD2CFC5884}"/>
              </a:ext>
            </a:extLst>
          </p:cNvPr>
          <p:cNvSpPr>
            <a:spLocks noGrp="1"/>
          </p:cNvSpPr>
          <p:nvPr>
            <p:ph type="title"/>
          </p:nvPr>
        </p:nvSpPr>
        <p:spPr>
          <a:xfrm>
            <a:off x="1066800" y="485775"/>
            <a:ext cx="10058400" cy="1528419"/>
          </a:xfrm>
        </p:spPr>
        <p:txBody>
          <a:bodyPr/>
          <a:lstStyle/>
          <a:p>
            <a:pPr algn="ctr"/>
            <a:r>
              <a:rPr lang="en-US" sz="4400" b="1" dirty="0">
                <a:solidFill>
                  <a:prstClr val="black">
                    <a:lumMod val="85000"/>
                    <a:lumOff val="15000"/>
                  </a:prstClr>
                </a:solidFill>
                <a:latin typeface="Avenir Next LT Pro Light" panose="02020404030301010803"/>
              </a:rPr>
              <a:t>Thanksgiving Meal Drive</a:t>
            </a:r>
            <a:endParaRPr lang="en-US" dirty="0"/>
          </a:p>
        </p:txBody>
      </p:sp>
      <p:sp>
        <p:nvSpPr>
          <p:cNvPr id="3" name="Content Placeholder 2">
            <a:extLst>
              <a:ext uri="{FF2B5EF4-FFF2-40B4-BE49-F238E27FC236}">
                <a16:creationId xmlns:a16="http://schemas.microsoft.com/office/drawing/2014/main" id="{AB377840-165C-937F-FB5F-F6C7A28231BD}"/>
              </a:ext>
            </a:extLst>
          </p:cNvPr>
          <p:cNvSpPr>
            <a:spLocks noGrp="1"/>
          </p:cNvSpPr>
          <p:nvPr>
            <p:ph idx="1"/>
          </p:nvPr>
        </p:nvSpPr>
        <p:spPr>
          <a:xfrm>
            <a:off x="1066800" y="1562101"/>
            <a:ext cx="10058400" cy="4390644"/>
          </a:xfrm>
        </p:spPr>
        <p:txBody>
          <a:bodyPr/>
          <a:lstStyle/>
          <a:p>
            <a:pPr marL="0" indent="0" algn="ctr">
              <a:buNone/>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Ginny </a:t>
            </a:r>
            <a:r>
              <a:rPr kumimoji="0" lang="en-US" sz="2000" b="0" i="0" u="none" strike="noStrike" kern="1200" cap="none" spc="0" normalizeH="0" baseline="0" noProof="0" dirty="0" err="1">
                <a:ln>
                  <a:noFill/>
                </a:ln>
                <a:solidFill>
                  <a:prstClr val="black"/>
                </a:solidFill>
                <a:effectLst/>
                <a:uLnTx/>
                <a:uFillTx/>
                <a:latin typeface="Avenir Next LT Pro" panose="02020404030301010803"/>
                <a:ea typeface="+mn-ea"/>
                <a:cs typeface="+mn-cs"/>
              </a:rPr>
              <a:t>Stehle</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ginny.stehle@gmail.com</a:t>
            </a:r>
            <a:endParaRPr lang="en-US" dirty="0"/>
          </a:p>
        </p:txBody>
      </p:sp>
      <p:pic>
        <p:nvPicPr>
          <p:cNvPr id="5" name="Picture 4">
            <a:extLst>
              <a:ext uri="{FF2B5EF4-FFF2-40B4-BE49-F238E27FC236}">
                <a16:creationId xmlns:a16="http://schemas.microsoft.com/office/drawing/2014/main" id="{629E270C-A73A-5755-42E4-B200CD9B4E1D}"/>
              </a:ext>
            </a:extLst>
          </p:cNvPr>
          <p:cNvPicPr>
            <a:picLocks noChangeAspect="1"/>
          </p:cNvPicPr>
          <p:nvPr/>
        </p:nvPicPr>
        <p:blipFill>
          <a:blip r:embed="rId2"/>
          <a:stretch>
            <a:fillRect/>
          </a:stretch>
        </p:blipFill>
        <p:spPr>
          <a:xfrm>
            <a:off x="6629400" y="2098891"/>
            <a:ext cx="4191000" cy="4006634"/>
          </a:xfrm>
          <a:prstGeom prst="rect">
            <a:avLst/>
          </a:prstGeom>
        </p:spPr>
      </p:pic>
      <p:sp>
        <p:nvSpPr>
          <p:cNvPr id="10" name="TextBox 9">
            <a:extLst>
              <a:ext uri="{FF2B5EF4-FFF2-40B4-BE49-F238E27FC236}">
                <a16:creationId xmlns:a16="http://schemas.microsoft.com/office/drawing/2014/main" id="{C903186D-F4EF-1F36-A439-7A0D4285FF26}"/>
              </a:ext>
            </a:extLst>
          </p:cNvPr>
          <p:cNvSpPr txBox="1"/>
          <p:nvPr/>
        </p:nvSpPr>
        <p:spPr>
          <a:xfrm>
            <a:off x="981075" y="2851056"/>
            <a:ext cx="4895850" cy="224676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It is a St. Patrick’s annual tradition to provide groceries to needy families at Thanksgiving.  Our efforts grow each year and more and more families are reached.  Be on the lookout for upcoming announcements as to how to provide for our community during the Thanksgiving season.</a:t>
            </a:r>
          </a:p>
        </p:txBody>
      </p:sp>
    </p:spTree>
    <p:extLst>
      <p:ext uri="{BB962C8B-B14F-4D97-AF65-F5344CB8AC3E}">
        <p14:creationId xmlns:p14="http://schemas.microsoft.com/office/powerpoint/2010/main" val="4093213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760-AC78-70A8-7A00-68E3FD099BA4}"/>
              </a:ext>
            </a:extLst>
          </p:cNvPr>
          <p:cNvSpPr>
            <a:spLocks noGrp="1"/>
          </p:cNvSpPr>
          <p:nvPr>
            <p:ph type="title"/>
          </p:nvPr>
        </p:nvSpPr>
        <p:spPr>
          <a:xfrm>
            <a:off x="1066800" y="642594"/>
            <a:ext cx="10058400" cy="1367181"/>
          </a:xfrm>
        </p:spPr>
        <p:txBody>
          <a:bodyPr>
            <a:normAutofit/>
          </a:bodyPr>
          <a:lstStyle/>
          <a:p>
            <a:pPr algn="ctr"/>
            <a:r>
              <a:rPr lang="en-US" sz="4400" b="1" dirty="0"/>
              <a:t>Ushers</a:t>
            </a:r>
            <a:br>
              <a:rPr lang="en-US" sz="4400" b="1" dirty="0"/>
            </a:br>
            <a:endParaRPr lang="en-US" sz="4400" b="1" dirty="0"/>
          </a:p>
        </p:txBody>
      </p:sp>
      <p:sp>
        <p:nvSpPr>
          <p:cNvPr id="3" name="Content Placeholder 2">
            <a:extLst>
              <a:ext uri="{FF2B5EF4-FFF2-40B4-BE49-F238E27FC236}">
                <a16:creationId xmlns:a16="http://schemas.microsoft.com/office/drawing/2014/main" id="{E4D0ACF5-8BE9-DC1E-6F99-6E25C9C91F41}"/>
              </a:ext>
            </a:extLst>
          </p:cNvPr>
          <p:cNvSpPr>
            <a:spLocks noGrp="1"/>
          </p:cNvSpPr>
          <p:nvPr>
            <p:ph idx="1"/>
          </p:nvPr>
        </p:nvSpPr>
        <p:spPr>
          <a:xfrm>
            <a:off x="1066800" y="1495424"/>
            <a:ext cx="10058400" cy="4457319"/>
          </a:xfrm>
        </p:spPr>
        <p:txBody>
          <a:bodyPr>
            <a:normAutofit fontScale="92500" lnSpcReduction="10000"/>
          </a:bodyPr>
          <a:lstStyle/>
          <a:p>
            <a:pPr marL="0" indent="0" algn="ctr">
              <a:buNone/>
            </a:pPr>
            <a:r>
              <a:rPr lang="en-US" sz="2000" b="1" dirty="0"/>
              <a:t>Contact:  </a:t>
            </a:r>
            <a:r>
              <a:rPr lang="en-US" sz="2000" dirty="0"/>
              <a:t>Pete Sale, pete.sale@jeffersonwells.com </a:t>
            </a:r>
          </a:p>
          <a:p>
            <a:pPr marL="0" indent="0" algn="ctr">
              <a:buNone/>
            </a:pPr>
            <a:endParaRPr lang="en-US" sz="2000" dirty="0">
              <a:effectLst/>
              <a:latin typeface="Calibri" panose="020F0502020204030204" pitchFamily="34" charset="0"/>
              <a:ea typeface="Times New Roman" panose="02020603050405020304" pitchFamily="18" charset="0"/>
            </a:endParaRPr>
          </a:p>
          <a:p>
            <a:pPr marL="0" indent="0" algn="ctr">
              <a:buNone/>
            </a:pPr>
            <a:r>
              <a:rPr lang="en-US" sz="2000" b="1" dirty="0">
                <a:effectLst/>
                <a:latin typeface="Calibri" panose="020F0502020204030204" pitchFamily="34" charset="0"/>
                <a:ea typeface="Times New Roman" panose="02020603050405020304" pitchFamily="18" charset="0"/>
              </a:rPr>
              <a:t>U </a:t>
            </a:r>
            <a:r>
              <a:rPr lang="en-US" sz="2000" dirty="0">
                <a:effectLst/>
                <a:latin typeface="Calibri" panose="020F0502020204030204" pitchFamily="34" charset="0"/>
                <a:ea typeface="Times New Roman" panose="02020603050405020304" pitchFamily="18" charset="0"/>
              </a:rPr>
              <a:t>-sing Christ as an example to service </a:t>
            </a:r>
          </a:p>
          <a:p>
            <a:pPr marL="0" indent="0" algn="ctr">
              <a:buNone/>
            </a:pPr>
            <a:r>
              <a:rPr lang="en-US" sz="2000" b="1" dirty="0">
                <a:effectLst/>
                <a:latin typeface="Calibri" panose="020F0502020204030204" pitchFamily="34" charset="0"/>
                <a:ea typeface="Times New Roman" panose="02020603050405020304" pitchFamily="18" charset="0"/>
              </a:rPr>
              <a:t>S</a:t>
            </a:r>
            <a:r>
              <a:rPr lang="en-US" sz="2000" dirty="0">
                <a:effectLst/>
                <a:latin typeface="Calibri" panose="020F0502020204030204" pitchFamily="34" charset="0"/>
                <a:ea typeface="Times New Roman" panose="02020603050405020304" pitchFamily="18" charset="0"/>
              </a:rPr>
              <a:t> –</a:t>
            </a:r>
            <a:r>
              <a:rPr lang="en-US" sz="2000" dirty="0" err="1">
                <a:effectLst/>
                <a:latin typeface="Calibri" panose="020F0502020204030204" pitchFamily="34" charset="0"/>
                <a:ea typeface="Times New Roman" panose="02020603050405020304" pitchFamily="18" charset="0"/>
              </a:rPr>
              <a:t>miling</a:t>
            </a:r>
            <a:r>
              <a:rPr lang="en-US" sz="2000" dirty="0">
                <a:effectLst/>
                <a:latin typeface="Calibri" panose="020F0502020204030204" pitchFamily="34" charset="0"/>
                <a:ea typeface="Times New Roman" panose="02020603050405020304" pitchFamily="18" charset="0"/>
              </a:rPr>
              <a:t>, friendly, greeter</a:t>
            </a:r>
          </a:p>
          <a:p>
            <a:pPr marL="0" indent="0" algn="ctr">
              <a:buNone/>
            </a:pPr>
            <a:r>
              <a:rPr lang="en-US" sz="2000" b="1" dirty="0">
                <a:effectLst/>
                <a:latin typeface="Calibri" panose="020F0502020204030204" pitchFamily="34" charset="0"/>
                <a:ea typeface="Times New Roman" panose="02020603050405020304" pitchFamily="18" charset="0"/>
              </a:rPr>
              <a:t>H</a:t>
            </a:r>
            <a:r>
              <a:rPr lang="en-US" sz="2000" dirty="0">
                <a:effectLst/>
                <a:latin typeface="Calibri" panose="020F0502020204030204" pitchFamily="34" charset="0"/>
                <a:ea typeface="Times New Roman" panose="02020603050405020304" pitchFamily="18" charset="0"/>
              </a:rPr>
              <a:t> –</a:t>
            </a:r>
            <a:r>
              <a:rPr lang="en-US" sz="2000" dirty="0" err="1">
                <a:effectLst/>
                <a:latin typeface="Calibri" panose="020F0502020204030204" pitchFamily="34" charset="0"/>
                <a:ea typeface="Times New Roman" panose="02020603050405020304" pitchFamily="18" charset="0"/>
              </a:rPr>
              <a:t>elping</a:t>
            </a:r>
            <a:r>
              <a:rPr lang="en-US" sz="2000" dirty="0">
                <a:effectLst/>
                <a:latin typeface="Calibri" panose="020F0502020204030204" pitchFamily="34" charset="0"/>
                <a:ea typeface="Times New Roman" panose="02020603050405020304" pitchFamily="18" charset="0"/>
              </a:rPr>
              <a:t> the Holy Spirit touch others</a:t>
            </a:r>
          </a:p>
          <a:p>
            <a:pPr marL="0" indent="0" algn="ctr">
              <a:buNone/>
            </a:pPr>
            <a:r>
              <a:rPr lang="en-US" sz="2000" b="1" dirty="0">
                <a:effectLst/>
                <a:latin typeface="Calibri" panose="020F0502020204030204" pitchFamily="34" charset="0"/>
                <a:ea typeface="Times New Roman" panose="02020603050405020304" pitchFamily="18" charset="0"/>
              </a:rPr>
              <a:t>E</a:t>
            </a:r>
            <a:r>
              <a:rPr lang="en-US" sz="2000" dirty="0">
                <a:effectLst/>
                <a:latin typeface="Calibri" panose="020F0502020204030204" pitchFamily="34" charset="0"/>
                <a:ea typeface="Times New Roman" panose="02020603050405020304" pitchFamily="18" charset="0"/>
              </a:rPr>
              <a:t> -</a:t>
            </a:r>
            <a:r>
              <a:rPr lang="en-US" sz="2000" dirty="0" err="1">
                <a:effectLst/>
                <a:latin typeface="Calibri" panose="020F0502020204030204" pitchFamily="34" charset="0"/>
                <a:ea typeface="Times New Roman" panose="02020603050405020304" pitchFamily="18" charset="0"/>
              </a:rPr>
              <a:t>ducate</a:t>
            </a:r>
            <a:r>
              <a:rPr lang="en-US" sz="2000" dirty="0">
                <a:effectLst/>
                <a:latin typeface="Calibri" panose="020F0502020204030204" pitchFamily="34" charset="0"/>
                <a:ea typeface="Times New Roman" panose="02020603050405020304" pitchFamily="18" charset="0"/>
              </a:rPr>
              <a:t> visitors </a:t>
            </a:r>
          </a:p>
          <a:p>
            <a:pPr marL="0" indent="0" algn="ctr">
              <a:buNone/>
            </a:pPr>
            <a:r>
              <a:rPr lang="en-US" sz="2000" b="1" dirty="0">
                <a:effectLst/>
                <a:latin typeface="Calibri" panose="020F0502020204030204" pitchFamily="34" charset="0"/>
                <a:ea typeface="Times New Roman" panose="02020603050405020304" pitchFamily="18" charset="0"/>
              </a:rPr>
              <a:t>R</a:t>
            </a:r>
            <a:r>
              <a:rPr lang="en-US" sz="2000" dirty="0">
                <a:effectLst/>
                <a:latin typeface="Calibri" panose="020F0502020204030204" pitchFamily="34" charset="0"/>
                <a:ea typeface="Times New Roman" panose="02020603050405020304" pitchFamily="18" charset="0"/>
              </a:rPr>
              <a:t> -</a:t>
            </a:r>
            <a:r>
              <a:rPr lang="en-US" sz="2000" dirty="0" err="1">
                <a:effectLst/>
                <a:latin typeface="Calibri" panose="020F0502020204030204" pitchFamily="34" charset="0"/>
                <a:ea typeface="Times New Roman" panose="02020603050405020304" pitchFamily="18" charset="0"/>
              </a:rPr>
              <a:t>epresenting</a:t>
            </a:r>
            <a:r>
              <a:rPr lang="en-US" sz="2000" dirty="0">
                <a:effectLst/>
                <a:latin typeface="Calibri" panose="020F0502020204030204" pitchFamily="34" charset="0"/>
                <a:ea typeface="Times New Roman" panose="02020603050405020304" pitchFamily="18" charset="0"/>
              </a:rPr>
              <a:t> the church</a:t>
            </a:r>
          </a:p>
          <a:p>
            <a:pPr marL="0" indent="0" algn="ctr">
              <a:buNone/>
            </a:pPr>
            <a:r>
              <a:rPr lang="en-US" sz="2000" b="1" dirty="0">
                <a:effectLst/>
                <a:latin typeface="Calibri" panose="020F0502020204030204" pitchFamily="34" charset="0"/>
                <a:ea typeface="Times New Roman" panose="02020603050405020304" pitchFamily="18" charset="0"/>
              </a:rPr>
              <a:t>S</a:t>
            </a:r>
            <a:r>
              <a:rPr lang="en-US" sz="2000" dirty="0">
                <a:effectLst/>
                <a:latin typeface="Calibri" panose="020F0502020204030204" pitchFamily="34" charset="0"/>
                <a:ea typeface="Times New Roman" panose="02020603050405020304" pitchFamily="18" charset="0"/>
              </a:rPr>
              <a:t>-</a:t>
            </a:r>
            <a:r>
              <a:rPr lang="en-US" sz="2000" dirty="0" err="1">
                <a:effectLst/>
                <a:latin typeface="Calibri" panose="020F0502020204030204" pitchFamily="34" charset="0"/>
                <a:ea typeface="Times New Roman" panose="02020603050405020304" pitchFamily="18" charset="0"/>
              </a:rPr>
              <a:t>ervant</a:t>
            </a:r>
            <a:r>
              <a:rPr lang="en-US" sz="2000" dirty="0">
                <a:effectLst/>
                <a:latin typeface="Calibri" panose="020F0502020204030204" pitchFamily="34" charset="0"/>
                <a:ea typeface="Times New Roman" panose="02020603050405020304" pitchFamily="18" charset="0"/>
              </a:rPr>
              <a:t> to all</a:t>
            </a:r>
          </a:p>
          <a:p>
            <a:pPr marL="0" indent="0" algn="ctr">
              <a:buNone/>
            </a:pPr>
            <a:endParaRPr lang="en-US" sz="2000" dirty="0">
              <a:effectLst/>
              <a:latin typeface="Calibri" panose="020F0502020204030204" pitchFamily="34" charset="0"/>
              <a:ea typeface="Times New Roman" panose="02020603050405020304" pitchFamily="18" charset="0"/>
            </a:endParaRPr>
          </a:p>
          <a:p>
            <a:pPr marL="0" indent="0" algn="ctr">
              <a:buNone/>
            </a:pPr>
            <a:endParaRPr lang="en-US" sz="2000" dirty="0">
              <a:latin typeface="Calibri" panose="020F0502020204030204" pitchFamily="34" charset="0"/>
              <a:ea typeface="Times New Roman" panose="02020603050405020304" pitchFamily="18" charset="0"/>
            </a:endParaRPr>
          </a:p>
          <a:p>
            <a:pPr marL="0" indent="0" algn="ctr">
              <a:buNone/>
            </a:pPr>
            <a:r>
              <a:rPr lang="en-US" sz="2000" dirty="0">
                <a:effectLst/>
                <a:latin typeface="Calibri" panose="020F0502020204030204" pitchFamily="34" charset="0"/>
                <a:ea typeface="Times New Roman" panose="02020603050405020304" pitchFamily="18"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30647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AC84-4947-A8FC-0467-D6716FF850E7}"/>
              </a:ext>
            </a:extLst>
          </p:cNvPr>
          <p:cNvSpPr>
            <a:spLocks noGrp="1"/>
          </p:cNvSpPr>
          <p:nvPr>
            <p:ph type="title"/>
          </p:nvPr>
        </p:nvSpPr>
        <p:spPr>
          <a:xfrm>
            <a:off x="1066800" y="642595"/>
            <a:ext cx="10058400" cy="1371600"/>
          </a:xfrm>
        </p:spPr>
        <p:txBody>
          <a:bodyPr/>
          <a:lstStyle/>
          <a:p>
            <a:pPr algn="ctr"/>
            <a:r>
              <a:rPr lang="en-US" sz="4400" b="1" dirty="0">
                <a:solidFill>
                  <a:prstClr val="black">
                    <a:lumMod val="85000"/>
                    <a:lumOff val="15000"/>
                  </a:prstClr>
                </a:solidFill>
                <a:latin typeface="Avenir Next LT Pro Light" panose="02020404030301010803"/>
              </a:rPr>
              <a:t>Angel Tree</a:t>
            </a:r>
            <a:endParaRPr lang="en-US" dirty="0"/>
          </a:p>
        </p:txBody>
      </p:sp>
      <p:sp>
        <p:nvSpPr>
          <p:cNvPr id="3" name="Content Placeholder 2">
            <a:extLst>
              <a:ext uri="{FF2B5EF4-FFF2-40B4-BE49-F238E27FC236}">
                <a16:creationId xmlns:a16="http://schemas.microsoft.com/office/drawing/2014/main" id="{84C4F131-A774-7C49-9644-0681F7B2799E}"/>
              </a:ext>
            </a:extLst>
          </p:cNvPr>
          <p:cNvSpPr>
            <a:spLocks noGrp="1"/>
          </p:cNvSpPr>
          <p:nvPr>
            <p:ph idx="1"/>
          </p:nvPr>
        </p:nvSpPr>
        <p:spPr>
          <a:xfrm>
            <a:off x="1066800" y="1825714"/>
            <a:ext cx="10058400" cy="413346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Jim and Sandy Welch</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jswelch7616@gmail.com </a:t>
            </a:r>
          </a:p>
          <a:p>
            <a:pPr marL="0" indent="0" algn="ctr">
              <a:buNone/>
            </a:pPr>
            <a:endParaRPr lang="en-US" dirty="0"/>
          </a:p>
        </p:txBody>
      </p:sp>
      <p:pic>
        <p:nvPicPr>
          <p:cNvPr id="7" name="Picture 6">
            <a:extLst>
              <a:ext uri="{FF2B5EF4-FFF2-40B4-BE49-F238E27FC236}">
                <a16:creationId xmlns:a16="http://schemas.microsoft.com/office/drawing/2014/main" id="{BCE94E94-4B3B-E7A8-58E0-8A2E447107EF}"/>
              </a:ext>
            </a:extLst>
          </p:cNvPr>
          <p:cNvPicPr>
            <a:picLocks noChangeAspect="1"/>
          </p:cNvPicPr>
          <p:nvPr/>
        </p:nvPicPr>
        <p:blipFill>
          <a:blip r:embed="rId2"/>
          <a:stretch>
            <a:fillRect/>
          </a:stretch>
        </p:blipFill>
        <p:spPr>
          <a:xfrm>
            <a:off x="1438275" y="2505074"/>
            <a:ext cx="3990975" cy="3710331"/>
          </a:xfrm>
          <a:prstGeom prst="rect">
            <a:avLst/>
          </a:prstGeom>
        </p:spPr>
      </p:pic>
      <p:sp>
        <p:nvSpPr>
          <p:cNvPr id="9" name="TextBox 8">
            <a:extLst>
              <a:ext uri="{FF2B5EF4-FFF2-40B4-BE49-F238E27FC236}">
                <a16:creationId xmlns:a16="http://schemas.microsoft.com/office/drawing/2014/main" id="{C8581BE5-AEF2-30FF-0755-0B6D23A57D5F}"/>
              </a:ext>
            </a:extLst>
          </p:cNvPr>
          <p:cNvSpPr txBox="1"/>
          <p:nvPr/>
        </p:nvSpPr>
        <p:spPr>
          <a:xfrm>
            <a:off x="5915025" y="2628899"/>
            <a:ext cx="4419600" cy="2862322"/>
          </a:xfrm>
          <a:prstGeom prst="rect">
            <a:avLst/>
          </a:prstGeom>
          <a:noFill/>
        </p:spPr>
        <p:txBody>
          <a:bodyPr wrap="square" rtlCol="0">
            <a:spAutoFit/>
          </a:bodyPr>
          <a:lstStyle/>
          <a:p>
            <a:pPr marL="0" marR="0" algn="ctr">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Angel Tree is a Christmas ministry.  The mission is to give St. Patrick’s wonderful parishioners the opportunity to help give the children from the Winnie Hooper Center a joyful Christmas.  The next time you see this tree will be a reminder that it’s time to make an Angel Tree donation toward gift cards for these children.  What better time than Christmas for the generous folks at St. Patrick’s to make a child happy?</a:t>
            </a:r>
          </a:p>
        </p:txBody>
      </p:sp>
    </p:spTree>
    <p:extLst>
      <p:ext uri="{BB962C8B-B14F-4D97-AF65-F5344CB8AC3E}">
        <p14:creationId xmlns:p14="http://schemas.microsoft.com/office/powerpoint/2010/main" val="806208363"/>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87F8-EEB1-D3DC-B78E-AB4502BC00B1}"/>
              </a:ext>
            </a:extLst>
          </p:cNvPr>
          <p:cNvSpPr>
            <a:spLocks noGrp="1"/>
          </p:cNvSpPr>
          <p:nvPr>
            <p:ph type="title"/>
          </p:nvPr>
        </p:nvSpPr>
        <p:spPr/>
        <p:txBody>
          <a:bodyPr>
            <a:normAutofit/>
          </a:bodyPr>
          <a:lstStyle/>
          <a:p>
            <a:pPr algn="ctr"/>
            <a:r>
              <a:rPr lang="en-US" sz="3600" b="1" dirty="0"/>
              <a:t>Thank you to all of our special Ministry Fair helpers!</a:t>
            </a:r>
          </a:p>
        </p:txBody>
      </p:sp>
      <p:pic>
        <p:nvPicPr>
          <p:cNvPr id="5" name="Picture 4">
            <a:extLst>
              <a:ext uri="{FF2B5EF4-FFF2-40B4-BE49-F238E27FC236}">
                <a16:creationId xmlns:a16="http://schemas.microsoft.com/office/drawing/2014/main" id="{FD6D2DEE-6E95-72D0-A175-A27DED941520}"/>
              </a:ext>
            </a:extLst>
          </p:cNvPr>
          <p:cNvPicPr>
            <a:picLocks noChangeAspect="1"/>
          </p:cNvPicPr>
          <p:nvPr/>
        </p:nvPicPr>
        <p:blipFill>
          <a:blip r:embed="rId2"/>
          <a:stretch>
            <a:fillRect/>
          </a:stretch>
        </p:blipFill>
        <p:spPr>
          <a:xfrm>
            <a:off x="8115300" y="2466830"/>
            <a:ext cx="2934057" cy="1495570"/>
          </a:xfrm>
          <a:prstGeom prst="rect">
            <a:avLst/>
          </a:prstGeom>
        </p:spPr>
      </p:pic>
      <p:pic>
        <p:nvPicPr>
          <p:cNvPr id="7" name="Picture 6">
            <a:extLst>
              <a:ext uri="{FF2B5EF4-FFF2-40B4-BE49-F238E27FC236}">
                <a16:creationId xmlns:a16="http://schemas.microsoft.com/office/drawing/2014/main" id="{81D13342-B2A1-51E7-F1E3-7E7D9AB83C8A}"/>
              </a:ext>
            </a:extLst>
          </p:cNvPr>
          <p:cNvPicPr>
            <a:picLocks noChangeAspect="1"/>
          </p:cNvPicPr>
          <p:nvPr/>
        </p:nvPicPr>
        <p:blipFill>
          <a:blip r:embed="rId3"/>
          <a:stretch>
            <a:fillRect/>
          </a:stretch>
        </p:blipFill>
        <p:spPr>
          <a:xfrm>
            <a:off x="4628971" y="2466830"/>
            <a:ext cx="2934057" cy="1495570"/>
          </a:xfrm>
          <a:prstGeom prst="rect">
            <a:avLst/>
          </a:prstGeom>
        </p:spPr>
      </p:pic>
      <p:pic>
        <p:nvPicPr>
          <p:cNvPr id="9" name="Picture 8">
            <a:extLst>
              <a:ext uri="{FF2B5EF4-FFF2-40B4-BE49-F238E27FC236}">
                <a16:creationId xmlns:a16="http://schemas.microsoft.com/office/drawing/2014/main" id="{2FB393FB-362A-F162-081A-E45A642B18C0}"/>
              </a:ext>
            </a:extLst>
          </p:cNvPr>
          <p:cNvPicPr>
            <a:picLocks noChangeAspect="1"/>
          </p:cNvPicPr>
          <p:nvPr/>
        </p:nvPicPr>
        <p:blipFill>
          <a:blip r:embed="rId4"/>
          <a:stretch>
            <a:fillRect/>
          </a:stretch>
        </p:blipFill>
        <p:spPr>
          <a:xfrm>
            <a:off x="1217776" y="2466830"/>
            <a:ext cx="2934057" cy="1495570"/>
          </a:xfrm>
          <a:prstGeom prst="rect">
            <a:avLst/>
          </a:prstGeom>
        </p:spPr>
      </p:pic>
      <p:pic>
        <p:nvPicPr>
          <p:cNvPr id="4" name="Picture 3">
            <a:extLst>
              <a:ext uri="{FF2B5EF4-FFF2-40B4-BE49-F238E27FC236}">
                <a16:creationId xmlns:a16="http://schemas.microsoft.com/office/drawing/2014/main" id="{0EECF0A8-A4DF-C370-E6A5-95F2C5A1B99C}"/>
              </a:ext>
            </a:extLst>
          </p:cNvPr>
          <p:cNvPicPr>
            <a:picLocks noChangeAspect="1"/>
          </p:cNvPicPr>
          <p:nvPr/>
        </p:nvPicPr>
        <p:blipFill>
          <a:blip r:embed="rId5"/>
          <a:stretch>
            <a:fillRect/>
          </a:stretch>
        </p:blipFill>
        <p:spPr>
          <a:xfrm>
            <a:off x="4628971" y="4514849"/>
            <a:ext cx="2934057" cy="1352552"/>
          </a:xfrm>
          <a:prstGeom prst="rect">
            <a:avLst/>
          </a:prstGeom>
        </p:spPr>
      </p:pic>
      <p:pic>
        <p:nvPicPr>
          <p:cNvPr id="6" name="Picture 5" descr="A young person in a striped shirt&#10;&#10;Description automatically generated">
            <a:extLst>
              <a:ext uri="{FF2B5EF4-FFF2-40B4-BE49-F238E27FC236}">
                <a16:creationId xmlns:a16="http://schemas.microsoft.com/office/drawing/2014/main" id="{4E9129EF-4654-6645-3861-849E8AADEBFF}"/>
              </a:ext>
            </a:extLst>
          </p:cNvPr>
          <p:cNvPicPr>
            <a:picLocks noChangeAspect="1"/>
          </p:cNvPicPr>
          <p:nvPr/>
        </p:nvPicPr>
        <p:blipFill>
          <a:blip r:embed="rId6"/>
          <a:stretch>
            <a:fillRect/>
          </a:stretch>
        </p:blipFill>
        <p:spPr>
          <a:xfrm>
            <a:off x="4628971" y="4514849"/>
            <a:ext cx="1068780" cy="1352553"/>
          </a:xfrm>
          <a:prstGeom prst="rect">
            <a:avLst/>
          </a:prstGeom>
        </p:spPr>
      </p:pic>
    </p:spTree>
    <p:extLst>
      <p:ext uri="{BB962C8B-B14F-4D97-AF65-F5344CB8AC3E}">
        <p14:creationId xmlns:p14="http://schemas.microsoft.com/office/powerpoint/2010/main" val="2608171198"/>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A760-AC78-70A8-7A00-68E3FD099BA4}"/>
              </a:ext>
            </a:extLst>
          </p:cNvPr>
          <p:cNvSpPr>
            <a:spLocks noGrp="1"/>
          </p:cNvSpPr>
          <p:nvPr>
            <p:ph type="title"/>
          </p:nvPr>
        </p:nvSpPr>
        <p:spPr>
          <a:xfrm>
            <a:off x="1066800" y="642594"/>
            <a:ext cx="10058400" cy="1367181"/>
          </a:xfrm>
        </p:spPr>
        <p:txBody>
          <a:bodyPr>
            <a:normAutofit/>
          </a:bodyPr>
          <a:lstStyle/>
          <a:p>
            <a:pPr algn="ctr"/>
            <a:r>
              <a:rPr lang="en-US" sz="4400" b="1" dirty="0"/>
              <a:t>Back 2 School Bash (B2SB)</a:t>
            </a:r>
            <a:br>
              <a:rPr lang="en-US" sz="4400" b="1" dirty="0"/>
            </a:br>
            <a:endParaRPr lang="en-US" sz="4400" b="1" dirty="0"/>
          </a:p>
        </p:txBody>
      </p:sp>
      <p:sp>
        <p:nvSpPr>
          <p:cNvPr id="3" name="Content Placeholder 2">
            <a:extLst>
              <a:ext uri="{FF2B5EF4-FFF2-40B4-BE49-F238E27FC236}">
                <a16:creationId xmlns:a16="http://schemas.microsoft.com/office/drawing/2014/main" id="{E4D0ACF5-8BE9-DC1E-6F99-6E25C9C91F41}"/>
              </a:ext>
            </a:extLst>
          </p:cNvPr>
          <p:cNvSpPr>
            <a:spLocks noGrp="1"/>
          </p:cNvSpPr>
          <p:nvPr>
            <p:ph idx="1"/>
          </p:nvPr>
        </p:nvSpPr>
        <p:spPr>
          <a:xfrm>
            <a:off x="1066800" y="1495424"/>
            <a:ext cx="10058400" cy="4457319"/>
          </a:xfrm>
        </p:spPr>
        <p:txBody>
          <a:bodyPr>
            <a:normAutofit/>
          </a:bodyPr>
          <a:lstStyle/>
          <a:p>
            <a:pPr marL="0" indent="0" algn="ctr">
              <a:buNone/>
            </a:pPr>
            <a:r>
              <a:rPr lang="en-US" sz="2000" b="1" dirty="0"/>
              <a:t>Contact:  </a:t>
            </a:r>
            <a:r>
              <a:rPr lang="en-US" sz="2000" dirty="0"/>
              <a:t>Pete Sale, pete.sale@jeffersonwells.com </a:t>
            </a:r>
          </a:p>
          <a:p>
            <a:pPr marL="0" indent="0" algn="ctr">
              <a:buNone/>
            </a:pPr>
            <a:endParaRPr lang="en-US" sz="20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The goal of the Back 2 School Bash (B2SB) is to help prepare children of Iredell County for the start of a new school year. This year, 1,100 students were served</a:t>
            </a:r>
            <a:r>
              <a:rPr lang="en-US" sz="1800" dirty="0">
                <a:latin typeface="Calibri" panose="020F0502020204030204" pitchFamily="34" charset="0"/>
                <a:ea typeface="Times New Roman" panose="02020603050405020304" pitchFamily="18" charset="0"/>
              </a:rPr>
              <a:t>, and St. Patrick’s was</a:t>
            </a:r>
            <a:r>
              <a:rPr lang="en-US" sz="1800" dirty="0">
                <a:effectLst/>
                <a:latin typeface="Calibri" panose="020F0502020204030204" pitchFamily="34" charset="0"/>
                <a:ea typeface="Times New Roman" panose="02020603050405020304" pitchFamily="18" charset="0"/>
              </a:rPr>
              <a:t> a Platinum Sponsor donor.  Over 50 pairs of shoes were contributed by St. Patrick’s </a:t>
            </a:r>
            <a:r>
              <a:rPr lang="en-US" sz="1800" dirty="0">
                <a:latin typeface="Calibri" panose="020F0502020204030204" pitchFamily="34" charset="0"/>
                <a:ea typeface="Times New Roman" panose="02020603050405020304" pitchFamily="18" charset="0"/>
              </a:rPr>
              <a:t>at this year’s B2SB.  </a:t>
            </a:r>
            <a:r>
              <a:rPr lang="en-US" sz="1800" dirty="0">
                <a:effectLst/>
                <a:latin typeface="Calibri" panose="020F0502020204030204" pitchFamily="34" charset="0"/>
                <a:ea typeface="Times New Roman" panose="02020603050405020304" pitchFamily="18" charset="0"/>
              </a:rPr>
              <a:t> </a:t>
            </a:r>
            <a:r>
              <a:rPr lang="en-US" sz="1800" dirty="0">
                <a:latin typeface="Calibri" panose="020F0502020204030204" pitchFamily="34" charset="0"/>
                <a:ea typeface="Times New Roman" panose="02020603050405020304" pitchFamily="18" charset="0"/>
              </a:rPr>
              <a:t>K</a:t>
            </a:r>
            <a:r>
              <a:rPr lang="en-US" sz="1800" dirty="0">
                <a:effectLst/>
                <a:latin typeface="Calibri" panose="020F0502020204030204" pitchFamily="34" charset="0"/>
                <a:ea typeface="Times New Roman" panose="02020603050405020304" pitchFamily="18" charset="0"/>
              </a:rPr>
              <a:t>ids jump higher and run faster because of their new shoes.  </a:t>
            </a:r>
            <a:r>
              <a:rPr lang="en-US" sz="1800" dirty="0">
                <a:latin typeface="Calibri" panose="020F0502020204030204" pitchFamily="34" charset="0"/>
                <a:ea typeface="Times New Roman" panose="02020603050405020304" pitchFamily="18" charset="0"/>
              </a:rPr>
              <a:t>W</a:t>
            </a:r>
            <a:r>
              <a:rPr lang="en-US" sz="1800" dirty="0">
                <a:effectLst/>
                <a:latin typeface="Calibri" panose="020F0502020204030204" pitchFamily="34" charset="0"/>
                <a:ea typeface="Times New Roman" panose="02020603050405020304" pitchFamily="18" charset="0"/>
              </a:rPr>
              <a:t>e helped create many, many smiles.  </a:t>
            </a:r>
            <a:r>
              <a:rPr lang="en-US" sz="1800" dirty="0">
                <a:latin typeface="Calibri" panose="020F0502020204030204" pitchFamily="34" charset="0"/>
                <a:ea typeface="Times New Roman" panose="02020603050405020304" pitchFamily="18" charset="0"/>
              </a:rPr>
              <a:t>The</a:t>
            </a:r>
            <a:r>
              <a:rPr lang="en-US" sz="1800" dirty="0">
                <a:effectLst/>
                <a:latin typeface="Calibri" panose="020F0502020204030204" pitchFamily="34" charset="0"/>
                <a:ea typeface="Times New Roman" panose="02020603050405020304" pitchFamily="18" charset="0"/>
              </a:rPr>
              <a:t> highlight was while helping these kids try on their new shoes, one could look into the kids’ eyes and see the face of Jesus.</a:t>
            </a:r>
          </a:p>
          <a:p>
            <a:pPr marL="0" indent="0" algn="ctr">
              <a:buNone/>
            </a:pPr>
            <a:endParaRPr lang="en-US" sz="2000" dirty="0">
              <a:effectLst/>
              <a:latin typeface="Calibri" panose="020F0502020204030204" pitchFamily="34" charset="0"/>
              <a:ea typeface="Times New Roman" panose="02020603050405020304" pitchFamily="18" charset="0"/>
            </a:endParaRPr>
          </a:p>
          <a:p>
            <a:pPr marL="0" indent="0" algn="ctr">
              <a:buNone/>
            </a:pPr>
            <a:endParaRPr lang="en-US" sz="2000" dirty="0">
              <a:latin typeface="Calibri" panose="020F0502020204030204" pitchFamily="34" charset="0"/>
              <a:ea typeface="Times New Roman" panose="02020603050405020304" pitchFamily="18" charset="0"/>
            </a:endParaRPr>
          </a:p>
          <a:p>
            <a:pPr marL="0" indent="0" algn="ctr">
              <a:buNone/>
            </a:pPr>
            <a:r>
              <a:rPr lang="en-US" sz="2000" dirty="0">
                <a:effectLst/>
                <a:latin typeface="Calibri" panose="020F0502020204030204" pitchFamily="34" charset="0"/>
                <a:ea typeface="Times New Roman" panose="02020603050405020304" pitchFamily="18" charset="0"/>
              </a:rPr>
              <a:t> </a:t>
            </a: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4409052-118D-2CF2-2FED-ABB97BCDF5BB}"/>
              </a:ext>
            </a:extLst>
          </p:cNvPr>
          <p:cNvPicPr>
            <a:picLocks noChangeAspect="1"/>
          </p:cNvPicPr>
          <p:nvPr/>
        </p:nvPicPr>
        <p:blipFill>
          <a:blip r:embed="rId2"/>
          <a:stretch>
            <a:fillRect/>
          </a:stretch>
        </p:blipFill>
        <p:spPr>
          <a:xfrm>
            <a:off x="4110037" y="4299812"/>
            <a:ext cx="3971926" cy="1986688"/>
          </a:xfrm>
          <a:prstGeom prst="rect">
            <a:avLst/>
          </a:prstGeom>
        </p:spPr>
      </p:pic>
    </p:spTree>
    <p:extLst>
      <p:ext uri="{BB962C8B-B14F-4D97-AF65-F5344CB8AC3E}">
        <p14:creationId xmlns:p14="http://schemas.microsoft.com/office/powerpoint/2010/main" val="19376788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3540-7E2E-E451-19D9-FA53243DD738}"/>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Brawley Crawleys</a:t>
            </a:r>
            <a:b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br>
            <a:endParaRPr lang="en-US" dirty="0"/>
          </a:p>
        </p:txBody>
      </p:sp>
      <p:sp>
        <p:nvSpPr>
          <p:cNvPr id="3" name="Content Placeholder 2">
            <a:extLst>
              <a:ext uri="{FF2B5EF4-FFF2-40B4-BE49-F238E27FC236}">
                <a16:creationId xmlns:a16="http://schemas.microsoft.com/office/drawing/2014/main" id="{E61CE028-E3B4-CFFF-D2B6-9FCD1C0389F6}"/>
              </a:ext>
            </a:extLst>
          </p:cNvPr>
          <p:cNvSpPr>
            <a:spLocks noGrp="1"/>
          </p:cNvSpPr>
          <p:nvPr>
            <p:ph idx="1"/>
          </p:nvPr>
        </p:nvSpPr>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K</a:t>
            </a:r>
            <a:r>
              <a:rPr kumimoji="0" lang="en-US" sz="2000" b="0" i="0" u="none" strike="noStrike" kern="1200" cap="none" spc="0" normalizeH="0" baseline="0" noProof="0" dirty="0" err="1">
                <a:ln>
                  <a:noFill/>
                </a:ln>
                <a:solidFill>
                  <a:prstClr val="black"/>
                </a:solidFill>
                <a:effectLst/>
                <a:uLnTx/>
                <a:uFillTx/>
                <a:latin typeface="Avenir Next LT Pro" panose="02020404030301010803"/>
                <a:ea typeface="+mn-ea"/>
                <a:cs typeface="+mn-cs"/>
              </a:rPr>
              <a:t>athy</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Yager, kathleen.a.yager@gmail.com </a:t>
            </a:r>
          </a:p>
          <a:p>
            <a:endParaRPr lang="en-US" dirty="0"/>
          </a:p>
          <a:p>
            <a:pPr marL="0" indent="0" algn="ctr">
              <a:buNone/>
            </a:pPr>
            <a:r>
              <a:rPr lang="en-US" sz="1800" b="0" i="0" dirty="0">
                <a:solidFill>
                  <a:srgbClr val="222222"/>
                </a:solidFill>
                <a:effectLst/>
                <a:latin typeface="Calibri" panose="020F0502020204030204" pitchFamily="34" charset="0"/>
                <a:cs typeface="Calibri" panose="020F0502020204030204" pitchFamily="34" charset="0"/>
              </a:rPr>
              <a:t>This study group evolved from a Lenten group nearly ten years ago and before Brawley Road was widened, hence the name. The idea was to enlarge the scope of our religious understanding through reading books written by various religious scholars and openly discussing what each of us gleaned from the assigned reading. The purpose is to broaden the exposure of each individual to differing perspectives with the hope that each of us can discover a deeper sense of spirituality.</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3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A9DA7-99A3-E3C1-6A90-2DEF5044934D}"/>
              </a:ext>
            </a:extLst>
          </p:cNvPr>
          <p:cNvSpPr>
            <a:spLocks noGrp="1"/>
          </p:cNvSpPr>
          <p:nvPr>
            <p:ph type="title"/>
          </p:nvPr>
        </p:nvSpPr>
        <p:spPr>
          <a:xfrm>
            <a:off x="1066800" y="642594"/>
            <a:ext cx="10058400" cy="1071906"/>
          </a:xfrm>
        </p:spPr>
        <p:txBody>
          <a:bodyPr/>
          <a:lstStyle/>
          <a:p>
            <a:pPr algn="ctr"/>
            <a:r>
              <a:rPr lang="en-US" sz="4400" b="1" dirty="0">
                <a:solidFill>
                  <a:prstClr val="black">
                    <a:lumMod val="85000"/>
                    <a:lumOff val="15000"/>
                  </a:prstClr>
                </a:solidFill>
                <a:latin typeface="Avenir Next LT Pro Light" panose="02020404030301010803"/>
              </a:rPr>
              <a:t>Children, Youth and Family</a:t>
            </a:r>
            <a:endParaRPr lang="en-US" dirty="0"/>
          </a:p>
        </p:txBody>
      </p:sp>
      <p:sp>
        <p:nvSpPr>
          <p:cNvPr id="3" name="Content Placeholder 2">
            <a:extLst>
              <a:ext uri="{FF2B5EF4-FFF2-40B4-BE49-F238E27FC236}">
                <a16:creationId xmlns:a16="http://schemas.microsoft.com/office/drawing/2014/main" id="{DF9A7D7B-7A9E-8B62-F14C-D641DB28BB86}"/>
              </a:ext>
            </a:extLst>
          </p:cNvPr>
          <p:cNvSpPr>
            <a:spLocks noGrp="1"/>
          </p:cNvSpPr>
          <p:nvPr>
            <p:ph idx="1"/>
          </p:nvPr>
        </p:nvSpPr>
        <p:spPr>
          <a:xfrm>
            <a:off x="1066800" y="1619250"/>
            <a:ext cx="10058400" cy="4333494"/>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lang="en-US" sz="2000" dirty="0">
                <a:solidFill>
                  <a:prstClr val="black"/>
                </a:solidFill>
                <a:latin typeface="Avenir Next LT Pro" panose="02020404030301010803"/>
              </a:rPr>
              <a:t>Ami O’Neill</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aoneillphd@gmail.com  </a:t>
            </a:r>
          </a:p>
          <a:p>
            <a:pPr algn="ctr"/>
            <a:endParaRPr lang="en-US" dirty="0"/>
          </a:p>
          <a:p>
            <a:pPr algn="ctr"/>
            <a:endParaRPr lang="en-US" dirty="0"/>
          </a:p>
        </p:txBody>
      </p:sp>
      <p:sp>
        <p:nvSpPr>
          <p:cNvPr id="4" name="TextBox 3">
            <a:extLst>
              <a:ext uri="{FF2B5EF4-FFF2-40B4-BE49-F238E27FC236}">
                <a16:creationId xmlns:a16="http://schemas.microsoft.com/office/drawing/2014/main" id="{F2431B58-5BF1-E2C5-2C2A-6529F071957D}"/>
              </a:ext>
            </a:extLst>
          </p:cNvPr>
          <p:cNvSpPr txBox="1"/>
          <p:nvPr/>
        </p:nvSpPr>
        <p:spPr>
          <a:xfrm>
            <a:off x="561975" y="2238375"/>
            <a:ext cx="5438775" cy="3970318"/>
          </a:xfrm>
          <a:prstGeom prst="rect">
            <a:avLst/>
          </a:prstGeom>
          <a:noFill/>
        </p:spPr>
        <p:txBody>
          <a:bodyPr wrap="square" rtlCol="0">
            <a:spAutoFit/>
          </a:bodyPr>
          <a:lstStyle/>
          <a:p>
            <a:r>
              <a:rPr lang="en-US" dirty="0">
                <a:effectLst/>
                <a:latin typeface="Calibri" panose="020F0502020204030204" pitchFamily="34" charset="0"/>
                <a:ea typeface="Times New Roman" panose="02020603050405020304" pitchFamily="18" charset="0"/>
                <a:cs typeface="Times New Roman" panose="02020603050405020304" pitchFamily="18" charset="0"/>
              </a:rPr>
              <a:t>Our CYF ministry is founded upon two pillars, namely, a sound theological education and a commitment to community service. For the Christian, contemplation and action are inseparable components of a </a:t>
            </a:r>
            <a:br>
              <a:rPr lang="en-US" dirty="0">
                <a:effectLst/>
                <a:latin typeface="Calibri" panose="020F0502020204030204" pitchFamily="34" charset="0"/>
                <a:ea typeface="Times New Roman" panose="02020603050405020304" pitchFamily="18" charset="0"/>
                <a:cs typeface="Times New Roman" panose="02020603050405020304" pitchFamily="18" charset="0"/>
              </a:rPr>
            </a:br>
            <a:r>
              <a:rPr lang="en-US" dirty="0">
                <a:effectLst/>
                <a:latin typeface="Calibri" panose="020F0502020204030204" pitchFamily="34" charset="0"/>
                <a:ea typeface="Times New Roman" panose="02020603050405020304" pitchFamily="18" charset="0"/>
                <a:cs typeface="Times New Roman" panose="02020603050405020304" pitchFamily="18" charset="0"/>
              </a:rPr>
              <a:t>mature spiritual life. On top of our commitment to education and service, we are dedicated to fostering a welcoming and inclusive environment where our children and youth can build life-long friendships </a:t>
            </a:r>
            <a:br>
              <a:rPr lang="en-US" dirty="0">
                <a:effectLst/>
                <a:latin typeface="Calibri" panose="020F0502020204030204" pitchFamily="34" charset="0"/>
                <a:ea typeface="Times New Roman" panose="02020603050405020304" pitchFamily="18" charset="0"/>
                <a:cs typeface="Times New Roman" panose="02020603050405020304" pitchFamily="18" charset="0"/>
              </a:rPr>
            </a:br>
            <a:r>
              <a:rPr lang="en-US" dirty="0">
                <a:effectLst/>
                <a:latin typeface="Calibri" panose="020F0502020204030204" pitchFamily="34" charset="0"/>
                <a:ea typeface="Times New Roman" panose="02020603050405020304" pitchFamily="18" charset="0"/>
                <a:cs typeface="Times New Roman" panose="02020603050405020304" pitchFamily="18" charset="0"/>
              </a:rPr>
              <a:t>through participating in exciting extra-curricular activities like whitewater rafting, skiing and snowboarding, family bowling nights, and </a:t>
            </a:r>
            <a:br>
              <a:rPr lang="en-US" dirty="0">
                <a:effectLst/>
                <a:latin typeface="Calibri" panose="020F0502020204030204" pitchFamily="34" charset="0"/>
                <a:ea typeface="Times New Roman" panose="02020603050405020304" pitchFamily="18" charset="0"/>
                <a:cs typeface="Times New Roman" panose="02020603050405020304" pitchFamily="18" charset="0"/>
              </a:rPr>
            </a:br>
            <a:r>
              <a:rPr lang="en-US" dirty="0">
                <a:effectLst/>
                <a:latin typeface="Calibri" panose="020F0502020204030204" pitchFamily="34" charset="0"/>
                <a:ea typeface="Times New Roman" panose="02020603050405020304" pitchFamily="18" charset="0"/>
                <a:cs typeface="Times New Roman" panose="02020603050405020304" pitchFamily="18" charset="0"/>
              </a:rPr>
              <a:t>much more. We hope you will join us for what is promising to be a terrific 2023-2024 programming year!</a:t>
            </a:r>
            <a:br>
              <a:rPr lang="en-US" dirty="0">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pic>
        <p:nvPicPr>
          <p:cNvPr id="6" name="Picture 5">
            <a:extLst>
              <a:ext uri="{FF2B5EF4-FFF2-40B4-BE49-F238E27FC236}">
                <a16:creationId xmlns:a16="http://schemas.microsoft.com/office/drawing/2014/main" id="{CDE14C3A-35DA-B4E4-4C11-CA595CC7B540}"/>
              </a:ext>
            </a:extLst>
          </p:cNvPr>
          <p:cNvPicPr>
            <a:picLocks noChangeAspect="1"/>
          </p:cNvPicPr>
          <p:nvPr/>
        </p:nvPicPr>
        <p:blipFill>
          <a:blip r:embed="rId2"/>
          <a:stretch>
            <a:fillRect/>
          </a:stretch>
        </p:blipFill>
        <p:spPr>
          <a:xfrm>
            <a:off x="6000750" y="2110400"/>
            <a:ext cx="5524500" cy="4143375"/>
          </a:xfrm>
          <a:prstGeom prst="rect">
            <a:avLst/>
          </a:prstGeom>
        </p:spPr>
      </p:pic>
    </p:spTree>
    <p:extLst>
      <p:ext uri="{BB962C8B-B14F-4D97-AF65-F5344CB8AC3E}">
        <p14:creationId xmlns:p14="http://schemas.microsoft.com/office/powerpoint/2010/main" val="9410484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2980A-593A-CB9A-4614-E5B72478D79A}"/>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lumMod val="85000"/>
                    <a:lumOff val="15000"/>
                  </a:prstClr>
                </a:solidFill>
                <a:effectLst/>
                <a:uLnTx/>
                <a:uFillTx/>
                <a:latin typeface="Avenir Next LT Pro Light" panose="02020404030301010803"/>
                <a:ea typeface="+mn-ea"/>
                <a:cs typeface="+mn-cs"/>
              </a:rPr>
              <a:t>Coffee Hour</a:t>
            </a:r>
            <a:endParaRPr lang="en-US" dirty="0"/>
          </a:p>
        </p:txBody>
      </p:sp>
      <p:sp>
        <p:nvSpPr>
          <p:cNvPr id="3" name="Content Placeholder 2">
            <a:extLst>
              <a:ext uri="{FF2B5EF4-FFF2-40B4-BE49-F238E27FC236}">
                <a16:creationId xmlns:a16="http://schemas.microsoft.com/office/drawing/2014/main" id="{E9C6674C-8599-D827-0351-5020476E472C}"/>
              </a:ext>
            </a:extLst>
          </p:cNvPr>
          <p:cNvSpPr>
            <a:spLocks noGrp="1"/>
          </p:cNvSpPr>
          <p:nvPr>
            <p:ph idx="1"/>
          </p:nvPr>
        </p:nvSpPr>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Denise Watson</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dendebwat@gmail.com </a:t>
            </a:r>
          </a:p>
          <a:p>
            <a:pPr algn="ctr"/>
            <a:endParaRPr lang="en-US" dirty="0"/>
          </a:p>
          <a:p>
            <a:endParaRPr lang="en-US" b="1" dirty="0"/>
          </a:p>
        </p:txBody>
      </p:sp>
      <p:sp>
        <p:nvSpPr>
          <p:cNvPr id="4" name="TextBox 3">
            <a:extLst>
              <a:ext uri="{FF2B5EF4-FFF2-40B4-BE49-F238E27FC236}">
                <a16:creationId xmlns:a16="http://schemas.microsoft.com/office/drawing/2014/main" id="{D66DDC9A-AF93-89CE-AE8E-56CE01744F58}"/>
              </a:ext>
            </a:extLst>
          </p:cNvPr>
          <p:cNvSpPr txBox="1"/>
          <p:nvPr/>
        </p:nvSpPr>
        <p:spPr>
          <a:xfrm>
            <a:off x="5638800" y="297180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47C2170-942D-AFC8-A3E3-EB793A10C2C4}"/>
              </a:ext>
            </a:extLst>
          </p:cNvPr>
          <p:cNvSpPr txBox="1"/>
          <p:nvPr/>
        </p:nvSpPr>
        <p:spPr>
          <a:xfrm>
            <a:off x="5638800" y="2971800"/>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2D39C6C4-EDF7-5353-B961-CE42772581AC}"/>
              </a:ext>
            </a:extLst>
          </p:cNvPr>
          <p:cNvSpPr txBox="1"/>
          <p:nvPr/>
        </p:nvSpPr>
        <p:spPr>
          <a:xfrm>
            <a:off x="800101" y="2828924"/>
            <a:ext cx="4581524" cy="3293209"/>
          </a:xfrm>
          <a:prstGeom prst="rect">
            <a:avLst/>
          </a:prstGeom>
          <a:noFill/>
        </p:spPr>
        <p:txBody>
          <a:bodyPr wrap="square" rtlCol="0">
            <a:spAutoFit/>
          </a:bodyPr>
          <a:lstStyle/>
          <a:p>
            <a:pPr marL="0" marR="0" algn="ctr">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As a part of feeding our body, mind, and spirit, we would like to host a reimagined coffee program. As we have done previously, we would like to meet following the 10:30 a.m. service to share a cup of coffee, a light refreshment, and offer each other encouragement for the upcoming week. To help drive the success of this ministry, we need volunteers to serve the coffee and refreshment, and provide fellowship. We would like to host our first Coffee &amp; Fellowship in early November. To volunteer, please sign-up via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SignUp</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Genius (see the Weekly News 10.5.23 edition), or contact Denise Watson at dendebwat@gmail.com </a:t>
            </a:r>
          </a:p>
        </p:txBody>
      </p:sp>
      <p:pic>
        <p:nvPicPr>
          <p:cNvPr id="8" name="Picture 7">
            <a:extLst>
              <a:ext uri="{FF2B5EF4-FFF2-40B4-BE49-F238E27FC236}">
                <a16:creationId xmlns:a16="http://schemas.microsoft.com/office/drawing/2014/main" id="{C52E4FDC-F559-647B-05E9-868E8B79EC2F}"/>
              </a:ext>
            </a:extLst>
          </p:cNvPr>
          <p:cNvPicPr>
            <a:picLocks noChangeAspect="1"/>
          </p:cNvPicPr>
          <p:nvPr/>
        </p:nvPicPr>
        <p:blipFill>
          <a:blip r:embed="rId2"/>
          <a:srcRect/>
          <a:stretch/>
        </p:blipFill>
        <p:spPr>
          <a:xfrm>
            <a:off x="6810375" y="3060163"/>
            <a:ext cx="3718103" cy="2630152"/>
          </a:xfrm>
          <a:prstGeom prst="rect">
            <a:avLst/>
          </a:prstGeom>
        </p:spPr>
      </p:pic>
    </p:spTree>
    <p:extLst>
      <p:ext uri="{BB962C8B-B14F-4D97-AF65-F5344CB8AC3E}">
        <p14:creationId xmlns:p14="http://schemas.microsoft.com/office/powerpoint/2010/main" val="7176158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Rectangle 1085">
            <a:extLst>
              <a:ext uri="{FF2B5EF4-FFF2-40B4-BE49-F238E27FC236}">
                <a16:creationId xmlns:a16="http://schemas.microsoft.com/office/drawing/2014/main" id="{CFDFBE09-00A5-8CE9-CBA2-6E731DBA3E11}"/>
              </a:ext>
            </a:extLst>
          </p:cNvPr>
          <p:cNvSpPr/>
          <p:nvPr/>
        </p:nvSpPr>
        <p:spPr>
          <a:xfrm>
            <a:off x="-74645" y="0"/>
            <a:ext cx="12266645" cy="68580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71" name="Speech Bubble: Rectangle with Corners Rounded 1070">
            <a:extLst>
              <a:ext uri="{FF2B5EF4-FFF2-40B4-BE49-F238E27FC236}">
                <a16:creationId xmlns:a16="http://schemas.microsoft.com/office/drawing/2014/main" id="{CF0CD273-094F-5269-2241-17837D9938E6}"/>
              </a:ext>
            </a:extLst>
          </p:cNvPr>
          <p:cNvSpPr/>
          <p:nvPr/>
        </p:nvSpPr>
        <p:spPr>
          <a:xfrm>
            <a:off x="2220873" y="334859"/>
            <a:ext cx="7641336" cy="900862"/>
          </a:xfrm>
          <a:prstGeom prst="wedgeRoundRectCallout">
            <a:avLst>
              <a:gd name="adj1" fmla="val -34252"/>
              <a:gd name="adj2" fmla="val 86322"/>
              <a:gd name="adj3" fmla="val 16667"/>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Communications</a:t>
            </a:r>
          </a:p>
        </p:txBody>
      </p:sp>
      <p:sp>
        <p:nvSpPr>
          <p:cNvPr id="1074" name="TextBox 1073">
            <a:extLst>
              <a:ext uri="{FF2B5EF4-FFF2-40B4-BE49-F238E27FC236}">
                <a16:creationId xmlns:a16="http://schemas.microsoft.com/office/drawing/2014/main" id="{977CB247-9174-BA7F-2517-A9C9C98E27F7}"/>
              </a:ext>
            </a:extLst>
          </p:cNvPr>
          <p:cNvSpPr txBox="1"/>
          <p:nvPr/>
        </p:nvSpPr>
        <p:spPr>
          <a:xfrm>
            <a:off x="3124073" y="6153809"/>
            <a:ext cx="5834937" cy="369332"/>
          </a:xfrm>
          <a:prstGeom prst="rect">
            <a:avLst/>
          </a:prstGeom>
          <a:noFill/>
        </p:spPr>
        <p:txBody>
          <a:bodyPr wrap="square" rtlCol="0">
            <a:spAutoFit/>
          </a:bodyPr>
          <a:lstStyle/>
          <a:p>
            <a:pPr algn="ctr"/>
            <a:r>
              <a:rPr lang="en-US" dirty="0">
                <a:solidFill>
                  <a:schemeClr val="bg1"/>
                </a:solidFill>
              </a:rPr>
              <a:t>Interested? Contact Julie Klapp, jjklapp@gmail.com</a:t>
            </a:r>
          </a:p>
        </p:txBody>
      </p:sp>
      <p:grpSp>
        <p:nvGrpSpPr>
          <p:cNvPr id="1087" name="Group 1086">
            <a:extLst>
              <a:ext uri="{FF2B5EF4-FFF2-40B4-BE49-F238E27FC236}">
                <a16:creationId xmlns:a16="http://schemas.microsoft.com/office/drawing/2014/main" id="{7D043073-583C-3CE0-D8A4-063D7B2D1C39}"/>
              </a:ext>
            </a:extLst>
          </p:cNvPr>
          <p:cNvGrpSpPr/>
          <p:nvPr/>
        </p:nvGrpSpPr>
        <p:grpSpPr>
          <a:xfrm>
            <a:off x="2192746" y="1825012"/>
            <a:ext cx="7697591" cy="3550247"/>
            <a:chOff x="2166415" y="1825012"/>
            <a:chExt cx="7697591" cy="3550247"/>
          </a:xfrm>
        </p:grpSpPr>
        <p:grpSp>
          <p:nvGrpSpPr>
            <p:cNvPr id="1062" name="Group 1061">
              <a:extLst>
                <a:ext uri="{FF2B5EF4-FFF2-40B4-BE49-F238E27FC236}">
                  <a16:creationId xmlns:a16="http://schemas.microsoft.com/office/drawing/2014/main" id="{1EB0B1E1-8F48-4AA0-AE5D-87C859810F24}"/>
                </a:ext>
              </a:extLst>
            </p:cNvPr>
            <p:cNvGrpSpPr/>
            <p:nvPr/>
          </p:nvGrpSpPr>
          <p:grpSpPr>
            <a:xfrm>
              <a:off x="4241678" y="3903956"/>
              <a:ext cx="1328057" cy="1469861"/>
              <a:chOff x="263959" y="1843294"/>
              <a:chExt cx="1328057" cy="1469861"/>
            </a:xfrm>
          </p:grpSpPr>
          <p:pic>
            <p:nvPicPr>
              <p:cNvPr id="33" name="Graphic 32" descr="Monitor outline">
                <a:extLst>
                  <a:ext uri="{FF2B5EF4-FFF2-40B4-BE49-F238E27FC236}">
                    <a16:creationId xmlns:a16="http://schemas.microsoft.com/office/drawing/2014/main" id="{1A0C205B-5F4A-F9AE-EB0F-C14AABA3E3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959" y="1843294"/>
                <a:ext cx="1328057" cy="1127463"/>
              </a:xfrm>
              <a:prstGeom prst="rect">
                <a:avLst/>
              </a:prstGeom>
            </p:spPr>
          </p:pic>
          <p:sp>
            <p:nvSpPr>
              <p:cNvPr id="1027" name="TextBox 1026">
                <a:extLst>
                  <a:ext uri="{FF2B5EF4-FFF2-40B4-BE49-F238E27FC236}">
                    <a16:creationId xmlns:a16="http://schemas.microsoft.com/office/drawing/2014/main" id="{385323F4-D047-97B4-7037-80AB3224ABE3}"/>
                  </a:ext>
                </a:extLst>
              </p:cNvPr>
              <p:cNvSpPr txBox="1"/>
              <p:nvPr/>
            </p:nvSpPr>
            <p:spPr>
              <a:xfrm>
                <a:off x="415328" y="2978645"/>
                <a:ext cx="1025318" cy="334510"/>
              </a:xfrm>
              <a:prstGeom prst="rect">
                <a:avLst/>
              </a:prstGeom>
              <a:noFill/>
            </p:spPr>
            <p:txBody>
              <a:bodyPr wrap="square" rtlCol="0">
                <a:spAutoFit/>
              </a:bodyPr>
              <a:lstStyle/>
              <a:p>
                <a:pPr algn="ctr"/>
                <a:r>
                  <a:rPr lang="en-US" dirty="0"/>
                  <a:t>Website</a:t>
                </a:r>
              </a:p>
            </p:txBody>
          </p:sp>
        </p:grpSp>
        <p:grpSp>
          <p:nvGrpSpPr>
            <p:cNvPr id="1063" name="Group 1062">
              <a:extLst>
                <a:ext uri="{FF2B5EF4-FFF2-40B4-BE49-F238E27FC236}">
                  <a16:creationId xmlns:a16="http://schemas.microsoft.com/office/drawing/2014/main" id="{CF01C673-8616-31AF-08CE-DECABA1FE392}"/>
                </a:ext>
              </a:extLst>
            </p:cNvPr>
            <p:cNvGrpSpPr/>
            <p:nvPr/>
          </p:nvGrpSpPr>
          <p:grpSpPr>
            <a:xfrm>
              <a:off x="2166415" y="3903956"/>
              <a:ext cx="1459988" cy="1470448"/>
              <a:chOff x="233266" y="270169"/>
              <a:chExt cx="1459988" cy="1470448"/>
            </a:xfrm>
          </p:grpSpPr>
          <p:pic>
            <p:nvPicPr>
              <p:cNvPr id="40" name="Graphic 39" descr="Smart Phone outline">
                <a:extLst>
                  <a:ext uri="{FF2B5EF4-FFF2-40B4-BE49-F238E27FC236}">
                    <a16:creationId xmlns:a16="http://schemas.microsoft.com/office/drawing/2014/main" id="{9CCD4D85-85D0-DD00-D5BF-0E93F91365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300" y="270169"/>
                <a:ext cx="1345921" cy="1126336"/>
              </a:xfrm>
              <a:prstGeom prst="rect">
                <a:avLst/>
              </a:prstGeom>
            </p:spPr>
          </p:pic>
          <p:sp>
            <p:nvSpPr>
              <p:cNvPr id="1029" name="TextBox 1028">
                <a:extLst>
                  <a:ext uri="{FF2B5EF4-FFF2-40B4-BE49-F238E27FC236}">
                    <a16:creationId xmlns:a16="http://schemas.microsoft.com/office/drawing/2014/main" id="{3B695B5F-C331-F73E-304A-5EB1F95D5747}"/>
                  </a:ext>
                </a:extLst>
              </p:cNvPr>
              <p:cNvSpPr txBox="1"/>
              <p:nvPr/>
            </p:nvSpPr>
            <p:spPr>
              <a:xfrm>
                <a:off x="233266" y="1406106"/>
                <a:ext cx="1459988" cy="334511"/>
              </a:xfrm>
              <a:prstGeom prst="rect">
                <a:avLst/>
              </a:prstGeom>
              <a:noFill/>
            </p:spPr>
            <p:txBody>
              <a:bodyPr wrap="square" rtlCol="0">
                <a:spAutoFit/>
              </a:bodyPr>
              <a:lstStyle/>
              <a:p>
                <a:pPr algn="ctr"/>
                <a:r>
                  <a:rPr lang="en-US" dirty="0"/>
                  <a:t>Social Media</a:t>
                </a:r>
              </a:p>
            </p:txBody>
          </p:sp>
        </p:grpSp>
        <p:grpSp>
          <p:nvGrpSpPr>
            <p:cNvPr id="1061" name="Group 1060">
              <a:extLst>
                <a:ext uri="{FF2B5EF4-FFF2-40B4-BE49-F238E27FC236}">
                  <a16:creationId xmlns:a16="http://schemas.microsoft.com/office/drawing/2014/main" id="{5A423CF1-F897-52C6-2B44-8AE625185B54}"/>
                </a:ext>
              </a:extLst>
            </p:cNvPr>
            <p:cNvGrpSpPr/>
            <p:nvPr/>
          </p:nvGrpSpPr>
          <p:grpSpPr>
            <a:xfrm>
              <a:off x="6185010" y="3903956"/>
              <a:ext cx="1531861" cy="1471303"/>
              <a:chOff x="104360" y="3388866"/>
              <a:chExt cx="1531861" cy="1471303"/>
            </a:xfrm>
          </p:grpSpPr>
          <p:pic>
            <p:nvPicPr>
              <p:cNvPr id="37" name="Graphic 36" descr="Newspaper outline">
                <a:extLst>
                  <a:ext uri="{FF2B5EF4-FFF2-40B4-BE49-F238E27FC236}">
                    <a16:creationId xmlns:a16="http://schemas.microsoft.com/office/drawing/2014/main" id="{D1AD9FF3-9685-CBCE-8D11-F30B99ADE4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261" y="3388866"/>
                <a:ext cx="1328058" cy="1127462"/>
              </a:xfrm>
              <a:prstGeom prst="rect">
                <a:avLst/>
              </a:prstGeom>
            </p:spPr>
          </p:pic>
          <p:sp>
            <p:nvSpPr>
              <p:cNvPr id="1030" name="TextBox 1029">
                <a:extLst>
                  <a:ext uri="{FF2B5EF4-FFF2-40B4-BE49-F238E27FC236}">
                    <a16:creationId xmlns:a16="http://schemas.microsoft.com/office/drawing/2014/main" id="{044130FE-C60D-4D30-3A3C-943B6D05F286}"/>
                  </a:ext>
                </a:extLst>
              </p:cNvPr>
              <p:cNvSpPr txBox="1"/>
              <p:nvPr/>
            </p:nvSpPr>
            <p:spPr>
              <a:xfrm>
                <a:off x="104360" y="4525659"/>
                <a:ext cx="1531861" cy="334510"/>
              </a:xfrm>
              <a:prstGeom prst="rect">
                <a:avLst/>
              </a:prstGeom>
              <a:noFill/>
            </p:spPr>
            <p:txBody>
              <a:bodyPr wrap="square" rtlCol="0">
                <a:spAutoFit/>
              </a:bodyPr>
              <a:lstStyle/>
              <a:p>
                <a:pPr algn="ctr"/>
                <a:r>
                  <a:rPr lang="en-US" dirty="0"/>
                  <a:t>Print</a:t>
                </a:r>
              </a:p>
            </p:txBody>
          </p:sp>
        </p:grpSp>
        <p:grpSp>
          <p:nvGrpSpPr>
            <p:cNvPr id="1060" name="Group 1059">
              <a:extLst>
                <a:ext uri="{FF2B5EF4-FFF2-40B4-BE49-F238E27FC236}">
                  <a16:creationId xmlns:a16="http://schemas.microsoft.com/office/drawing/2014/main" id="{FC76B308-CC89-F551-E381-A5FBF4CD276B}"/>
                </a:ext>
              </a:extLst>
            </p:cNvPr>
            <p:cNvGrpSpPr/>
            <p:nvPr/>
          </p:nvGrpSpPr>
          <p:grpSpPr>
            <a:xfrm>
              <a:off x="8332145" y="3903956"/>
              <a:ext cx="1531861" cy="1465326"/>
              <a:chOff x="161393" y="4901742"/>
              <a:chExt cx="1531861" cy="1465326"/>
            </a:xfrm>
          </p:grpSpPr>
          <p:pic>
            <p:nvPicPr>
              <p:cNvPr id="52" name="Graphic 51" descr="Camera outline">
                <a:extLst>
                  <a:ext uri="{FF2B5EF4-FFF2-40B4-BE49-F238E27FC236}">
                    <a16:creationId xmlns:a16="http://schemas.microsoft.com/office/drawing/2014/main" id="{AE5FA0EB-83A6-31E4-1851-3EBB14B71E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3959" y="4901742"/>
                <a:ext cx="1326730" cy="1126336"/>
              </a:xfrm>
              <a:prstGeom prst="rect">
                <a:avLst/>
              </a:prstGeom>
            </p:spPr>
          </p:pic>
          <p:sp>
            <p:nvSpPr>
              <p:cNvPr id="1031" name="TextBox 1030">
                <a:extLst>
                  <a:ext uri="{FF2B5EF4-FFF2-40B4-BE49-F238E27FC236}">
                    <a16:creationId xmlns:a16="http://schemas.microsoft.com/office/drawing/2014/main" id="{9BD86CA5-178B-0F8F-6A93-3DFA4248FD0E}"/>
                  </a:ext>
                </a:extLst>
              </p:cNvPr>
              <p:cNvSpPr txBox="1"/>
              <p:nvPr/>
            </p:nvSpPr>
            <p:spPr>
              <a:xfrm>
                <a:off x="161393" y="6032558"/>
                <a:ext cx="1531861" cy="334510"/>
              </a:xfrm>
              <a:prstGeom prst="rect">
                <a:avLst/>
              </a:prstGeom>
              <a:noFill/>
            </p:spPr>
            <p:txBody>
              <a:bodyPr wrap="square" rtlCol="0">
                <a:spAutoFit/>
              </a:bodyPr>
              <a:lstStyle/>
              <a:p>
                <a:pPr algn="ctr"/>
                <a:r>
                  <a:rPr lang="en-US" dirty="0"/>
                  <a:t>Photography</a:t>
                </a:r>
              </a:p>
            </p:txBody>
          </p:sp>
        </p:grpSp>
        <p:sp>
          <p:nvSpPr>
            <p:cNvPr id="1075" name="TextBox 1074">
              <a:extLst>
                <a:ext uri="{FF2B5EF4-FFF2-40B4-BE49-F238E27FC236}">
                  <a16:creationId xmlns:a16="http://schemas.microsoft.com/office/drawing/2014/main" id="{C6A8455D-5C74-602A-DF75-37C98A1E00AC}"/>
                </a:ext>
              </a:extLst>
            </p:cNvPr>
            <p:cNvSpPr txBox="1"/>
            <p:nvPr/>
          </p:nvSpPr>
          <p:spPr>
            <a:xfrm>
              <a:off x="3693159" y="2258346"/>
              <a:ext cx="6170847" cy="523220"/>
            </a:xfrm>
            <a:prstGeom prst="rect">
              <a:avLst/>
            </a:prstGeom>
            <a:noFill/>
          </p:spPr>
          <p:txBody>
            <a:bodyPr wrap="square" rtlCol="0">
              <a:spAutoFit/>
            </a:bodyPr>
            <a:lstStyle/>
            <a:p>
              <a:pPr algn="ctr"/>
              <a:r>
                <a:rPr lang="en-US" sz="2800" dirty="0"/>
                <a:t>Calling creative people to join our team</a:t>
              </a:r>
            </a:p>
          </p:txBody>
        </p:sp>
        <p:pic>
          <p:nvPicPr>
            <p:cNvPr id="1077" name="Graphic 1076" descr="Telephone outline">
              <a:extLst>
                <a:ext uri="{FF2B5EF4-FFF2-40B4-BE49-F238E27FC236}">
                  <a16:creationId xmlns:a16="http://schemas.microsoft.com/office/drawing/2014/main" id="{BE8590C6-6F09-F306-015B-3944AEEB49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8063" y="1825012"/>
              <a:ext cx="1216693" cy="1389888"/>
            </a:xfrm>
            <a:prstGeom prst="rect">
              <a:avLst/>
            </a:prstGeom>
          </p:spPr>
        </p:pic>
      </p:grpSp>
    </p:spTree>
    <p:extLst>
      <p:ext uri="{BB962C8B-B14F-4D97-AF65-F5344CB8AC3E}">
        <p14:creationId xmlns:p14="http://schemas.microsoft.com/office/powerpoint/2010/main" val="2200424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D5B2-276D-AAD4-C81B-2B966326E63D}"/>
              </a:ext>
            </a:extLst>
          </p:cNvPr>
          <p:cNvSpPr>
            <a:spLocks noGrp="1"/>
          </p:cNvSpPr>
          <p:nvPr>
            <p:ph type="title"/>
          </p:nvPr>
        </p:nvSpPr>
        <p:spPr>
          <a:xfrm>
            <a:off x="1066800" y="642594"/>
            <a:ext cx="10058400" cy="1081431"/>
          </a:xfrm>
        </p:spPr>
        <p:txBody>
          <a:bodyPr/>
          <a:lstStyle/>
          <a:p>
            <a:pPr algn="ctr"/>
            <a:r>
              <a:rPr lang="en-US" sz="4400" b="1" dirty="0">
                <a:solidFill>
                  <a:prstClr val="black">
                    <a:lumMod val="85000"/>
                    <a:lumOff val="15000"/>
                  </a:prstClr>
                </a:solidFill>
                <a:latin typeface="Avenir Next LT Pro Light" panose="02020404030301010803"/>
              </a:rPr>
              <a:t>Daughters of the King</a:t>
            </a:r>
            <a:endParaRPr lang="en-US" dirty="0"/>
          </a:p>
        </p:txBody>
      </p:sp>
      <p:sp>
        <p:nvSpPr>
          <p:cNvPr id="3" name="Content Placeholder 2">
            <a:extLst>
              <a:ext uri="{FF2B5EF4-FFF2-40B4-BE49-F238E27FC236}">
                <a16:creationId xmlns:a16="http://schemas.microsoft.com/office/drawing/2014/main" id="{2C9D6700-C216-B892-09BC-A372EA2A9A80}"/>
              </a:ext>
            </a:extLst>
          </p:cNvPr>
          <p:cNvSpPr>
            <a:spLocks noGrp="1"/>
          </p:cNvSpPr>
          <p:nvPr>
            <p:ph idx="1"/>
          </p:nvPr>
        </p:nvSpPr>
        <p:spPr>
          <a:xfrm>
            <a:off x="1066800" y="1724025"/>
            <a:ext cx="10058400" cy="4228719"/>
          </a:xfrm>
        </p:spPr>
        <p:txBody>
          <a:bodyPr/>
          <a:lstStyle/>
          <a:p>
            <a:pPr marL="0" marR="0" lvl="0" indent="0" algn="ctr" defTabSz="914400" rtl="0" eaLnBrk="1" fontAlgn="auto" latinLnBrk="0" hangingPunct="1">
              <a:lnSpc>
                <a:spcPct val="110000"/>
              </a:lnSpc>
              <a:spcBef>
                <a:spcPts val="900"/>
              </a:spcBef>
              <a:spcAft>
                <a:spcPts val="0"/>
              </a:spcAft>
              <a:buClr>
                <a:prstClr val="black">
                  <a:lumMod val="85000"/>
                  <a:lumOff val="15000"/>
                </a:prstClr>
              </a:buClr>
              <a:buSzTx/>
              <a:buFont typeface="Garamond" pitchFamily="18" charset="0"/>
              <a:buNone/>
              <a:tabLst/>
              <a:defRPr/>
            </a:pPr>
            <a:r>
              <a:rPr kumimoji="0" lang="en-US" sz="2000" b="1" i="0" u="none" strike="noStrike" kern="1200" cap="none" spc="0" normalizeH="0" baseline="0" noProof="0" dirty="0">
                <a:ln>
                  <a:noFill/>
                </a:ln>
                <a:solidFill>
                  <a:prstClr val="black"/>
                </a:solidFill>
                <a:effectLst/>
                <a:uLnTx/>
                <a:uFillTx/>
                <a:latin typeface="Avenir Next LT Pro" panose="02020404030301010803"/>
                <a:ea typeface="+mn-ea"/>
                <a:cs typeface="+mn-cs"/>
              </a:rPr>
              <a:t>Contact:  </a:t>
            </a:r>
            <a:r>
              <a:rPr kumimoji="0" lang="en-US" sz="2000" i="0" u="none" strike="noStrike" kern="1200" cap="none" spc="0" normalizeH="0" baseline="0" noProof="0" dirty="0">
                <a:ln>
                  <a:noFill/>
                </a:ln>
                <a:solidFill>
                  <a:prstClr val="black"/>
                </a:solidFill>
                <a:effectLst/>
                <a:uLnTx/>
                <a:uFillTx/>
                <a:latin typeface="Avenir Next LT Pro" panose="02020404030301010803"/>
                <a:ea typeface="+mn-ea"/>
                <a:cs typeface="+mn-cs"/>
              </a:rPr>
              <a:t>Linda Bondurant</a:t>
            </a:r>
            <a:r>
              <a:rPr kumimoji="0" lang="en-US" sz="2000" b="0" i="0" u="none" strike="noStrike" kern="1200" cap="none" spc="0" normalizeH="0" baseline="0" noProof="0" dirty="0">
                <a:ln>
                  <a:noFill/>
                </a:ln>
                <a:solidFill>
                  <a:prstClr val="black"/>
                </a:solidFill>
                <a:effectLst/>
                <a:uLnTx/>
                <a:uFillTx/>
                <a:latin typeface="Avenir Next LT Pro" panose="02020404030301010803"/>
                <a:ea typeface="+mn-ea"/>
                <a:cs typeface="+mn-cs"/>
              </a:rPr>
              <a:t>, linda.bondurant@gmail.com</a:t>
            </a:r>
          </a:p>
        </p:txBody>
      </p:sp>
      <p:pic>
        <p:nvPicPr>
          <p:cNvPr id="5" name="Picture 4">
            <a:extLst>
              <a:ext uri="{FF2B5EF4-FFF2-40B4-BE49-F238E27FC236}">
                <a16:creationId xmlns:a16="http://schemas.microsoft.com/office/drawing/2014/main" id="{B42594A4-7329-328A-D94B-39549EB9FF52}"/>
              </a:ext>
            </a:extLst>
          </p:cNvPr>
          <p:cNvPicPr>
            <a:picLocks noChangeAspect="1"/>
          </p:cNvPicPr>
          <p:nvPr/>
        </p:nvPicPr>
        <p:blipFill>
          <a:blip r:embed="rId2"/>
          <a:stretch>
            <a:fillRect/>
          </a:stretch>
        </p:blipFill>
        <p:spPr>
          <a:xfrm>
            <a:off x="1066800" y="2677903"/>
            <a:ext cx="3676650" cy="3363767"/>
          </a:xfrm>
          <a:prstGeom prst="rect">
            <a:avLst/>
          </a:prstGeom>
        </p:spPr>
      </p:pic>
      <p:sp>
        <p:nvSpPr>
          <p:cNvPr id="6" name="TextBox 5">
            <a:extLst>
              <a:ext uri="{FF2B5EF4-FFF2-40B4-BE49-F238E27FC236}">
                <a16:creationId xmlns:a16="http://schemas.microsoft.com/office/drawing/2014/main" id="{151EA0E0-84E0-6D6E-1441-B394DD1D468F}"/>
              </a:ext>
            </a:extLst>
          </p:cNvPr>
          <p:cNvSpPr txBox="1"/>
          <p:nvPr/>
        </p:nvSpPr>
        <p:spPr>
          <a:xfrm>
            <a:off x="5095875" y="2677903"/>
            <a:ext cx="5467350" cy="3041602"/>
          </a:xfrm>
          <a:prstGeom prst="rect">
            <a:avLst/>
          </a:prstGeom>
          <a:noFill/>
        </p:spPr>
        <p:txBody>
          <a:bodyPr wrap="square" rtlCol="0">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Daughters of the King is an organized religious order.  Each daughter takes a vow to live by the Rule of the order.  This rule requires a spiritual discipline of daily prayer, service and evangelism.  Our chapter, St. Brigid, meets monthly at the church.  We come together and support each other, update our prayer list and have Bible study.  For further information, please contact Linda Bondurant (703-599-0491).</a:t>
            </a:r>
          </a:p>
        </p:txBody>
      </p:sp>
    </p:spTree>
    <p:extLst>
      <p:ext uri="{BB962C8B-B14F-4D97-AF65-F5344CB8AC3E}">
        <p14:creationId xmlns:p14="http://schemas.microsoft.com/office/powerpoint/2010/main" val="413406407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{41A13C7C-22D1-417C-A62C-5FE9A5055B21}tf56219246_win32</Template>
  <TotalTime>943</TotalTime>
  <Words>2525</Words>
  <Application>Microsoft Office PowerPoint</Application>
  <PresentationFormat>Widescreen</PresentationFormat>
  <Paragraphs>135</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Rounded MT Bold</vt:lpstr>
      <vt:lpstr>Avenir Next LT Pro</vt:lpstr>
      <vt:lpstr>Avenir Next LT Pro Light</vt:lpstr>
      <vt:lpstr>Bahnschrift Light</vt:lpstr>
      <vt:lpstr>Calibri</vt:lpstr>
      <vt:lpstr>Garamond</vt:lpstr>
      <vt:lpstr>SavonVTI</vt:lpstr>
      <vt:lpstr> 2023 st. Patrick’s Ministry Fair</vt:lpstr>
      <vt:lpstr>Acolytes</vt:lpstr>
      <vt:lpstr>Angel Tree</vt:lpstr>
      <vt:lpstr>Back 2 School Bash (B2SB) </vt:lpstr>
      <vt:lpstr>Brawley Crawleys </vt:lpstr>
      <vt:lpstr>Children, Youth and Family</vt:lpstr>
      <vt:lpstr>Coffee Hour</vt:lpstr>
      <vt:lpstr>PowerPoint Presentation</vt:lpstr>
      <vt:lpstr>Daughters of the King</vt:lpstr>
      <vt:lpstr>ECW</vt:lpstr>
      <vt:lpstr>Education for Ministry (EFM)</vt:lpstr>
      <vt:lpstr>Feed NC</vt:lpstr>
      <vt:lpstr>Geezers</vt:lpstr>
      <vt:lpstr>Give Hope Global</vt:lpstr>
      <vt:lpstr>HOMe (Hope of Mooresville)</vt:lpstr>
      <vt:lpstr>Lectors/Readers</vt:lpstr>
      <vt:lpstr>Meal Train</vt:lpstr>
      <vt:lpstr>Needleworkers</vt:lpstr>
      <vt:lpstr>Outreach</vt:lpstr>
      <vt:lpstr>Rise Against Hunger</vt:lpstr>
      <vt:lpstr>Seekers</vt:lpstr>
      <vt:lpstr>Skills Sharing</vt:lpstr>
      <vt:lpstr>Sojourners</vt:lpstr>
      <vt:lpstr>Stephen Ministry</vt:lpstr>
      <vt:lpstr>Supper Club</vt:lpstr>
      <vt:lpstr>St. Patrick’s Endowment</vt:lpstr>
      <vt:lpstr>St. Patrick’s Posey Posse</vt:lpstr>
      <vt:lpstr>Thanksgiving Meal Drive</vt:lpstr>
      <vt:lpstr>Ushers </vt:lpstr>
      <vt:lpstr>Thank you to all of our special Ministry Fair helpers!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2022 Ministry Fair</dc:title>
  <dc:creator>Prive017</dc:creator>
  <cp:lastModifiedBy>Emily Privette</cp:lastModifiedBy>
  <cp:revision>83</cp:revision>
  <dcterms:created xsi:type="dcterms:W3CDTF">2022-08-18T16:28:42Z</dcterms:created>
  <dcterms:modified xsi:type="dcterms:W3CDTF">2023-10-08T12:51:32Z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